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1"/>
  </p:notesMasterIdLst>
  <p:sldIdLst>
    <p:sldId id="346" r:id="rId2"/>
    <p:sldId id="2509" r:id="rId3"/>
    <p:sldId id="2514" r:id="rId4"/>
    <p:sldId id="2497" r:id="rId5"/>
    <p:sldId id="348" r:id="rId6"/>
    <p:sldId id="353" r:id="rId7"/>
    <p:sldId id="575" r:id="rId8"/>
    <p:sldId id="579" r:id="rId9"/>
    <p:sldId id="590" r:id="rId10"/>
    <p:sldId id="591" r:id="rId11"/>
    <p:sldId id="593" r:id="rId12"/>
    <p:sldId id="594" r:id="rId13"/>
    <p:sldId id="2498" r:id="rId14"/>
    <p:sldId id="603" r:id="rId15"/>
    <p:sldId id="2520" r:id="rId16"/>
    <p:sldId id="604" r:id="rId17"/>
    <p:sldId id="610" r:id="rId18"/>
    <p:sldId id="482" r:id="rId19"/>
    <p:sldId id="495" r:id="rId20"/>
    <p:sldId id="2542" r:id="rId21"/>
    <p:sldId id="501" r:id="rId22"/>
    <p:sldId id="503" r:id="rId23"/>
    <p:sldId id="502" r:id="rId24"/>
    <p:sldId id="505" r:id="rId25"/>
    <p:sldId id="2543" r:id="rId26"/>
    <p:sldId id="507" r:id="rId27"/>
    <p:sldId id="508" r:id="rId28"/>
    <p:sldId id="509" r:id="rId29"/>
    <p:sldId id="510" r:id="rId30"/>
    <p:sldId id="511" r:id="rId31"/>
    <p:sldId id="512" r:id="rId32"/>
    <p:sldId id="514" r:id="rId33"/>
    <p:sldId id="515" r:id="rId34"/>
    <p:sldId id="329" r:id="rId35"/>
    <p:sldId id="331" r:id="rId36"/>
    <p:sldId id="332" r:id="rId37"/>
    <p:sldId id="516" r:id="rId38"/>
    <p:sldId id="518" r:id="rId39"/>
    <p:sldId id="517" r:id="rId40"/>
    <p:sldId id="519" r:id="rId41"/>
    <p:sldId id="520" r:id="rId42"/>
    <p:sldId id="521" r:id="rId43"/>
    <p:sldId id="561" r:id="rId44"/>
    <p:sldId id="523" r:id="rId45"/>
    <p:sldId id="524" r:id="rId46"/>
    <p:sldId id="522" r:id="rId47"/>
    <p:sldId id="525" r:id="rId48"/>
    <p:sldId id="526" r:id="rId49"/>
    <p:sldId id="527" r:id="rId50"/>
    <p:sldId id="528" r:id="rId51"/>
    <p:sldId id="563" r:id="rId52"/>
    <p:sldId id="531" r:id="rId53"/>
    <p:sldId id="532" r:id="rId54"/>
    <p:sldId id="529" r:id="rId55"/>
    <p:sldId id="530" r:id="rId56"/>
    <p:sldId id="533" r:id="rId57"/>
    <p:sldId id="534" r:id="rId58"/>
    <p:sldId id="565" r:id="rId59"/>
    <p:sldId id="535" r:id="rId60"/>
    <p:sldId id="536" r:id="rId61"/>
    <p:sldId id="537" r:id="rId62"/>
    <p:sldId id="538" r:id="rId63"/>
    <p:sldId id="539" r:id="rId64"/>
    <p:sldId id="566" r:id="rId65"/>
    <p:sldId id="540" r:id="rId66"/>
    <p:sldId id="542" r:id="rId67"/>
    <p:sldId id="541" r:id="rId68"/>
    <p:sldId id="543" r:id="rId69"/>
    <p:sldId id="568" r:id="rId70"/>
    <p:sldId id="569" r:id="rId71"/>
    <p:sldId id="544" r:id="rId72"/>
    <p:sldId id="546" r:id="rId73"/>
    <p:sldId id="545" r:id="rId74"/>
    <p:sldId id="547" r:id="rId75"/>
    <p:sldId id="570" r:id="rId76"/>
    <p:sldId id="548" r:id="rId77"/>
    <p:sldId id="549" r:id="rId78"/>
    <p:sldId id="551" r:id="rId79"/>
    <p:sldId id="550" r:id="rId80"/>
    <p:sldId id="552" r:id="rId81"/>
    <p:sldId id="553" r:id="rId82"/>
    <p:sldId id="554" r:id="rId83"/>
    <p:sldId id="555" r:id="rId84"/>
    <p:sldId id="556" r:id="rId85"/>
    <p:sldId id="558" r:id="rId86"/>
    <p:sldId id="557" r:id="rId87"/>
    <p:sldId id="620" r:id="rId88"/>
    <p:sldId id="619" r:id="rId89"/>
    <p:sldId id="621" r:id="rId90"/>
    <p:sldId id="622" r:id="rId91"/>
    <p:sldId id="623" r:id="rId92"/>
    <p:sldId id="624" r:id="rId93"/>
    <p:sldId id="625" r:id="rId94"/>
    <p:sldId id="626" r:id="rId95"/>
    <p:sldId id="627" r:id="rId96"/>
    <p:sldId id="628" r:id="rId97"/>
    <p:sldId id="629" r:id="rId98"/>
    <p:sldId id="630" r:id="rId99"/>
    <p:sldId id="631" r:id="rId100"/>
    <p:sldId id="632" r:id="rId101"/>
    <p:sldId id="633" r:id="rId102"/>
    <p:sldId id="634" r:id="rId103"/>
    <p:sldId id="635" r:id="rId104"/>
    <p:sldId id="639" r:id="rId105"/>
    <p:sldId id="641" r:id="rId106"/>
    <p:sldId id="697" r:id="rId107"/>
    <p:sldId id="642" r:id="rId108"/>
    <p:sldId id="636" r:id="rId109"/>
    <p:sldId id="643" r:id="rId110"/>
    <p:sldId id="644" r:id="rId111"/>
    <p:sldId id="645" r:id="rId112"/>
    <p:sldId id="696" r:id="rId113"/>
    <p:sldId id="698" r:id="rId114"/>
    <p:sldId id="646" r:id="rId115"/>
    <p:sldId id="652" r:id="rId116"/>
    <p:sldId id="648" r:id="rId117"/>
    <p:sldId id="649" r:id="rId118"/>
    <p:sldId id="650" r:id="rId119"/>
    <p:sldId id="449" r:id="rId120"/>
    <p:sldId id="651" r:id="rId121"/>
    <p:sldId id="2548" r:id="rId122"/>
    <p:sldId id="456" r:id="rId123"/>
    <p:sldId id="2546" r:id="rId124"/>
    <p:sldId id="654" r:id="rId125"/>
    <p:sldId id="457" r:id="rId126"/>
    <p:sldId id="655" r:id="rId127"/>
    <p:sldId id="463" r:id="rId128"/>
    <p:sldId id="2547" r:id="rId129"/>
    <p:sldId id="462" r:id="rId130"/>
    <p:sldId id="699" r:id="rId131"/>
    <p:sldId id="640" r:id="rId132"/>
    <p:sldId id="657" r:id="rId133"/>
    <p:sldId id="656" r:id="rId134"/>
    <p:sldId id="658" r:id="rId135"/>
    <p:sldId id="470" r:id="rId136"/>
    <p:sldId id="638" r:id="rId137"/>
    <p:sldId id="2549" r:id="rId138"/>
    <p:sldId id="653" r:id="rId139"/>
    <p:sldId id="2550" r:id="rId140"/>
    <p:sldId id="659" r:id="rId141"/>
    <p:sldId id="660" r:id="rId142"/>
    <p:sldId id="661" r:id="rId143"/>
    <p:sldId id="662" r:id="rId144"/>
    <p:sldId id="663" r:id="rId145"/>
    <p:sldId id="664" r:id="rId146"/>
    <p:sldId id="665" r:id="rId147"/>
    <p:sldId id="666" r:id="rId148"/>
    <p:sldId id="667" r:id="rId149"/>
    <p:sldId id="668" r:id="rId150"/>
    <p:sldId id="478" r:id="rId151"/>
    <p:sldId id="670" r:id="rId152"/>
    <p:sldId id="684" r:id="rId153"/>
    <p:sldId id="669" r:id="rId154"/>
    <p:sldId id="671" r:id="rId155"/>
    <p:sldId id="672" r:id="rId156"/>
    <p:sldId id="673" r:id="rId157"/>
    <p:sldId id="674" r:id="rId158"/>
    <p:sldId id="675" r:id="rId159"/>
    <p:sldId id="676" r:id="rId160"/>
    <p:sldId id="682" r:id="rId161"/>
    <p:sldId id="686" r:id="rId162"/>
    <p:sldId id="683" r:id="rId163"/>
    <p:sldId id="685" r:id="rId164"/>
    <p:sldId id="677" r:id="rId165"/>
    <p:sldId id="678" r:id="rId166"/>
    <p:sldId id="679" r:id="rId167"/>
    <p:sldId id="680" r:id="rId168"/>
    <p:sldId id="681" r:id="rId169"/>
    <p:sldId id="687" r:id="rId170"/>
    <p:sldId id="688" r:id="rId171"/>
    <p:sldId id="689" r:id="rId172"/>
    <p:sldId id="690" r:id="rId173"/>
    <p:sldId id="695" r:id="rId174"/>
    <p:sldId id="692" r:id="rId175"/>
    <p:sldId id="693" r:id="rId176"/>
    <p:sldId id="694" r:id="rId177"/>
    <p:sldId id="720" r:id="rId178"/>
    <p:sldId id="700" r:id="rId179"/>
    <p:sldId id="701" r:id="rId180"/>
    <p:sldId id="702" r:id="rId181"/>
    <p:sldId id="703" r:id="rId182"/>
    <p:sldId id="704" r:id="rId183"/>
    <p:sldId id="721" r:id="rId184"/>
    <p:sldId id="705" r:id="rId185"/>
    <p:sldId id="706" r:id="rId186"/>
    <p:sldId id="707" r:id="rId187"/>
    <p:sldId id="722" r:id="rId188"/>
    <p:sldId id="723" r:id="rId189"/>
    <p:sldId id="709" r:id="rId190"/>
    <p:sldId id="710" r:id="rId191"/>
    <p:sldId id="711" r:id="rId192"/>
    <p:sldId id="712" r:id="rId193"/>
    <p:sldId id="724" r:id="rId194"/>
    <p:sldId id="725" r:id="rId195"/>
    <p:sldId id="713" r:id="rId196"/>
    <p:sldId id="726" r:id="rId197"/>
    <p:sldId id="727" r:id="rId198"/>
    <p:sldId id="715" r:id="rId199"/>
    <p:sldId id="716" r:id="rId200"/>
    <p:sldId id="728" r:id="rId201"/>
    <p:sldId id="729" r:id="rId202"/>
    <p:sldId id="2544" r:id="rId203"/>
    <p:sldId id="2545" r:id="rId204"/>
    <p:sldId id="730" r:id="rId205"/>
    <p:sldId id="717" r:id="rId206"/>
    <p:sldId id="718" r:id="rId207"/>
    <p:sldId id="731" r:id="rId208"/>
    <p:sldId id="732" r:id="rId209"/>
    <p:sldId id="733" r:id="rId210"/>
    <p:sldId id="734" r:id="rId211"/>
    <p:sldId id="735" r:id="rId212"/>
    <p:sldId id="736" r:id="rId213"/>
    <p:sldId id="741" r:id="rId214"/>
    <p:sldId id="740" r:id="rId215"/>
    <p:sldId id="737" r:id="rId216"/>
    <p:sldId id="738" r:id="rId217"/>
    <p:sldId id="739" r:id="rId218"/>
    <p:sldId id="747" r:id="rId219"/>
    <p:sldId id="748" r:id="rId220"/>
    <p:sldId id="749" r:id="rId221"/>
    <p:sldId id="750" r:id="rId222"/>
    <p:sldId id="751" r:id="rId223"/>
    <p:sldId id="752" r:id="rId224"/>
    <p:sldId id="753" r:id="rId225"/>
    <p:sldId id="758" r:id="rId226"/>
    <p:sldId id="759" r:id="rId227"/>
    <p:sldId id="754" r:id="rId228"/>
    <p:sldId id="760" r:id="rId229"/>
    <p:sldId id="755" r:id="rId230"/>
    <p:sldId id="756" r:id="rId231"/>
    <p:sldId id="761" r:id="rId232"/>
    <p:sldId id="757" r:id="rId233"/>
    <p:sldId id="762" r:id="rId234"/>
    <p:sldId id="788" r:id="rId235"/>
    <p:sldId id="763" r:id="rId236"/>
    <p:sldId id="789" r:id="rId237"/>
    <p:sldId id="764" r:id="rId238"/>
    <p:sldId id="765" r:id="rId239"/>
    <p:sldId id="766" r:id="rId240"/>
    <p:sldId id="767" r:id="rId241"/>
    <p:sldId id="768" r:id="rId242"/>
    <p:sldId id="769" r:id="rId243"/>
    <p:sldId id="790" r:id="rId244"/>
    <p:sldId id="770" r:id="rId245"/>
    <p:sldId id="771" r:id="rId246"/>
    <p:sldId id="772" r:id="rId247"/>
    <p:sldId id="773" r:id="rId248"/>
    <p:sldId id="774" r:id="rId249"/>
    <p:sldId id="775" r:id="rId250"/>
    <p:sldId id="776" r:id="rId251"/>
    <p:sldId id="777" r:id="rId252"/>
    <p:sldId id="778" r:id="rId253"/>
    <p:sldId id="791" r:id="rId254"/>
    <p:sldId id="779" r:id="rId255"/>
    <p:sldId id="780" r:id="rId256"/>
    <p:sldId id="781" r:id="rId257"/>
    <p:sldId id="809" r:id="rId258"/>
    <p:sldId id="782" r:id="rId259"/>
    <p:sldId id="783" r:id="rId260"/>
    <p:sldId id="784" r:id="rId261"/>
    <p:sldId id="785" r:id="rId262"/>
    <p:sldId id="786" r:id="rId263"/>
    <p:sldId id="787" r:id="rId264"/>
    <p:sldId id="792" r:id="rId265"/>
    <p:sldId id="793" r:id="rId266"/>
    <p:sldId id="794" r:id="rId267"/>
    <p:sldId id="795" r:id="rId268"/>
    <p:sldId id="796" r:id="rId269"/>
    <p:sldId id="797" r:id="rId270"/>
    <p:sldId id="798" r:id="rId271"/>
    <p:sldId id="799" r:id="rId272"/>
    <p:sldId id="800" r:id="rId273"/>
    <p:sldId id="801" r:id="rId274"/>
    <p:sldId id="802" r:id="rId275"/>
    <p:sldId id="803" r:id="rId276"/>
    <p:sldId id="804" r:id="rId277"/>
    <p:sldId id="805" r:id="rId278"/>
    <p:sldId id="810" r:id="rId279"/>
    <p:sldId id="806" r:id="rId280"/>
    <p:sldId id="807" r:id="rId281"/>
    <p:sldId id="808" r:id="rId282"/>
    <p:sldId id="811" r:id="rId283"/>
    <p:sldId id="812" r:id="rId284"/>
    <p:sldId id="813" r:id="rId285"/>
    <p:sldId id="814" r:id="rId286"/>
    <p:sldId id="815" r:id="rId287"/>
    <p:sldId id="816" r:id="rId288"/>
    <p:sldId id="817" r:id="rId289"/>
    <p:sldId id="345" r:id="rId290"/>
  </p:sldIdLst>
  <p:sldSz cx="12192000" cy="6858000"/>
  <p:notesSz cx="6858000" cy="9144000"/>
  <p:embeddedFontLst>
    <p:embeddedFont>
      <p:font typeface="맑은 고딕" panose="020B0503020000020004" pitchFamily="34" charset="-127"/>
      <p:regular r:id="rId292"/>
      <p:bold r:id="rId293"/>
    </p:embeddedFont>
    <p:embeddedFont>
      <p:font typeface="Calibri" panose="020F0502020204030204" pitchFamily="34" charset="0"/>
      <p:regular r:id="rId294"/>
      <p:bold r:id="rId295"/>
      <p:italic r:id="rId296"/>
      <p:boldItalic r:id="rId297"/>
    </p:embeddedFont>
    <p:embeddedFont>
      <p:font typeface="Consolas" panose="020B0609020204030204" pitchFamily="49" charset="0"/>
      <p:regular r:id="rId298"/>
      <p:bold r:id="rId299"/>
      <p:italic r:id="rId300"/>
      <p:boldItalic r:id="rId301"/>
    </p:embeddedFont>
    <p:embeddedFont>
      <p:font typeface="Lora" pitchFamily="2" charset="0"/>
      <p:regular r:id="rId302"/>
      <p:bold r:id="rId303"/>
      <p:italic r:id="rId304"/>
      <p:boldItalic r:id="rId305"/>
    </p:embeddedFont>
    <p:embeddedFont>
      <p:font typeface="Mosk Bold 700" panose="02000506000000020004" pitchFamily="2" charset="0"/>
      <p:bold r:id="rId30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69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font" Target="fonts/font8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font" Target="fonts/font13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font" Target="fonts/font1.fntdata"/><Relationship Id="rId306" Type="http://schemas.openxmlformats.org/officeDocument/2006/relationships/font" Target="fonts/font15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font" Target="fonts/font2.fntdata"/><Relationship Id="rId307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font" Target="fonts/font3.fntdata"/><Relationship Id="rId308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font" Target="fonts/font4.fntdata"/><Relationship Id="rId309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font" Target="fonts/font5.fntdata"/><Relationship Id="rId300" Type="http://schemas.openxmlformats.org/officeDocument/2006/relationships/font" Target="fonts/font9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font" Target="fonts/font6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font" Target="fonts/font7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font" Target="fonts/font12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notesMaster" Target="notesMasters/notesMaster1.xml"/><Relationship Id="rId30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1/30/23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03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15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716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104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607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930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후보 개념</a:t>
            </a:r>
            <a:r>
              <a:rPr lang="en-US" altLang="ko-KR" dirty="0"/>
              <a:t>, </a:t>
            </a:r>
            <a:r>
              <a:rPr lang="ko-KR" altLang="en-US" dirty="0"/>
              <a:t>글꼴 </a:t>
            </a:r>
            <a:r>
              <a:rPr lang="en-US" altLang="ko-KR" dirty="0"/>
              <a:t>1</a:t>
            </a:r>
            <a:r>
              <a:rPr lang="ko-KR" altLang="en-US" dirty="0"/>
              <a:t>부터 시도</a:t>
            </a:r>
            <a:r>
              <a:rPr lang="en-US" altLang="ko-KR" dirty="0"/>
              <a:t>, </a:t>
            </a:r>
            <a:r>
              <a:rPr lang="ko-KR" altLang="en-US" dirty="0"/>
              <a:t>네이버 폰트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70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y</a:t>
            </a:r>
            <a:r>
              <a:rPr lang="ko-KR" altLang="en-US" dirty="0"/>
              <a:t>축 시작 방향이 다른 점 </a:t>
            </a:r>
            <a:r>
              <a:rPr lang="ko-KR" altLang="en-US" dirty="0" err="1"/>
              <a:t>알려드리기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935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3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48C28-C847-39FF-84D9-C561D960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6" y="391861"/>
            <a:ext cx="7214900" cy="57084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5ECA3-5122-8ADD-E581-ACF76D50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0182BBBD-C449-75F1-B379-193F9E09C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5575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5BE3F7-29EB-167B-7444-8B242FBB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19" y="352425"/>
            <a:ext cx="1020981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570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CAB6E2-5E69-EC3F-418D-620CD881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75" y="398279"/>
            <a:ext cx="9620926" cy="60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120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0545F-6AAD-4E20-604F-02409D9C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5" y="439156"/>
            <a:ext cx="9825145" cy="59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73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D2F8F0-4A8B-D74E-47FC-FE46FD19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352791"/>
            <a:ext cx="10529347" cy="61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22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37998212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76D8D2-B964-1537-1028-14BDCF4C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86" y="1454756"/>
            <a:ext cx="8210027" cy="39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81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Inline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6530611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23BB2B-95AB-4034-9B6E-BB474108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77062"/>
            <a:ext cx="9982200" cy="53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46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A8489-2F5D-F269-ABEC-EF5AF76E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720925"/>
            <a:ext cx="10731500" cy="54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42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00EAF6-236B-B08C-F62B-49A2DBD5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06016"/>
            <a:ext cx="10007600" cy="54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9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FFEB6-BF6F-E550-272F-22572ADE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5" y="329940"/>
            <a:ext cx="7537617" cy="597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A69F0-E087-83DE-6283-8B92EA77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2D092D6D-8CBC-AE91-0FE5-06D18845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4144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B5CC47-558F-22A3-3F7C-BB196C2C1162}"/>
              </a:ext>
            </a:extLst>
          </p:cNvPr>
          <p:cNvGrpSpPr/>
          <p:nvPr/>
        </p:nvGrpSpPr>
        <p:grpSpPr>
          <a:xfrm>
            <a:off x="292100" y="526474"/>
            <a:ext cx="10845800" cy="5805051"/>
            <a:chOff x="292100" y="526474"/>
            <a:chExt cx="10845800" cy="58050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EB0FEA-F93E-37B8-D75F-2E84056D8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100" y="526474"/>
              <a:ext cx="10845800" cy="580505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0DE6058-9BA5-8A5A-01F0-7521CB6F3730}"/>
                </a:ext>
              </a:extLst>
            </p:cNvPr>
            <p:cNvSpPr/>
            <p:nvPr/>
          </p:nvSpPr>
          <p:spPr>
            <a:xfrm>
              <a:off x="9575800" y="4394200"/>
              <a:ext cx="1562100" cy="193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8189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6FE23E-2F64-6D3D-E555-3EFF1C0D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45558"/>
            <a:ext cx="11303000" cy="39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36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CBF5B9-2B6B-3217-4699-4861379D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70" y="1132827"/>
            <a:ext cx="9426060" cy="45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50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Block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7433489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9333F1-B0A4-FC6F-BC8F-53BF8F35610C}"/>
              </a:ext>
            </a:extLst>
          </p:cNvPr>
          <p:cNvGrpSpPr/>
          <p:nvPr/>
        </p:nvGrpSpPr>
        <p:grpSpPr>
          <a:xfrm>
            <a:off x="412750" y="987717"/>
            <a:ext cx="11779250" cy="5765508"/>
            <a:chOff x="412750" y="987717"/>
            <a:chExt cx="11779250" cy="57655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C37586-8FBB-FE78-DA6D-EBFB6C12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750" y="987717"/>
              <a:ext cx="11366500" cy="519134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B9BBC5-1286-7D5A-3A96-FF46DB2308D9}"/>
                </a:ext>
              </a:extLst>
            </p:cNvPr>
            <p:cNvSpPr/>
            <p:nvPr/>
          </p:nvSpPr>
          <p:spPr>
            <a:xfrm>
              <a:off x="10096500" y="5346700"/>
              <a:ext cx="2095500" cy="1406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D4481BB-EEA2-EC2F-B077-23878AFC123F}"/>
                </a:ext>
              </a:extLst>
            </p:cNvPr>
            <p:cNvSpPr/>
            <p:nvPr/>
          </p:nvSpPr>
          <p:spPr>
            <a:xfrm>
              <a:off x="9982200" y="6019800"/>
              <a:ext cx="428625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70061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D9D159-59E4-4A2E-DE2E-F211DE65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715320"/>
            <a:ext cx="10668000" cy="54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620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D0C252-C45F-45CC-E2E8-DB3EEF0D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2" y="424445"/>
            <a:ext cx="10264058" cy="61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708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655C01-201C-BC66-A5D5-7DCB2C10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9"/>
          <a:stretch/>
        </p:blipFill>
        <p:spPr>
          <a:xfrm>
            <a:off x="460600" y="387350"/>
            <a:ext cx="997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239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6177AE-07CE-88BD-E8A7-0A2FC2A3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05822"/>
            <a:ext cx="10185400" cy="404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79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</a:t>
            </a:r>
            <a:endParaRPr lang="ko-KR" altLang="en-US" dirty="0"/>
          </a:p>
        </p:txBody>
      </p:sp>
      <p:pic>
        <p:nvPicPr>
          <p:cNvPr id="2050" name="Picture 2" descr="호에에엥 제가 넘모 좋아하는 팀장님 짤아닙니까 ~ - 인스티즈(instiz) 인티포털 카테고리">
            <a:extLst>
              <a:ext uri="{FF2B5EF4-FFF2-40B4-BE49-F238E27FC236}">
                <a16:creationId xmlns:a16="http://schemas.microsoft.com/office/drawing/2014/main" id="{1ED77BD8-CE24-884D-1CBE-BFC9C0C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406393"/>
            <a:ext cx="3086100" cy="375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핫클립] '쩍벌남' 옥스퍼드 사전에 등장…'쩍벌' 기준은? | 연합뉴스">
            <a:extLst>
              <a:ext uri="{FF2B5EF4-FFF2-40B4-BE49-F238E27FC236}">
                <a16:creationId xmlns:a16="http://schemas.microsoft.com/office/drawing/2014/main" id="{50FE47A1-3037-57BA-7D8E-393FB556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75" y="2782886"/>
            <a:ext cx="5641625" cy="31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05A7CA-0916-D779-FAE2-C114F1CB5F07}"/>
              </a:ext>
            </a:extLst>
          </p:cNvPr>
          <p:cNvSpPr txBox="1"/>
          <p:nvPr/>
        </p:nvSpPr>
        <p:spPr>
          <a:xfrm>
            <a:off x="2059726" y="1731059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inline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DB8A0-88B6-55EB-B843-2F5197BD65F0}"/>
              </a:ext>
            </a:extLst>
          </p:cNvPr>
          <p:cNvSpPr txBox="1"/>
          <p:nvPr/>
        </p:nvSpPr>
        <p:spPr>
          <a:xfrm>
            <a:off x="7805063" y="1731058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block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70CB3-5DB5-96D5-421A-A1456125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2" y="367150"/>
            <a:ext cx="8320101" cy="5928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6862C-75C6-144B-E00E-2CE9262F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C8AABC93-24B7-FBA3-35E7-525365876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팬더곰탄생은 퓨전덕인가">
            <a:extLst>
              <a:ext uri="{FF2B5EF4-FFF2-40B4-BE49-F238E27FC236}">
                <a16:creationId xmlns:a16="http://schemas.microsoft.com/office/drawing/2014/main" id="{E903AF08-7493-5305-F49E-E87727DE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543050"/>
            <a:ext cx="43148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018508B2-7CF3-BAB6-A8EE-47B00A8E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Inline-block?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43D5E12-CF09-09CA-09C2-C13C0902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100" y="1328390"/>
            <a:ext cx="6526690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Block </a:t>
            </a:r>
            <a:r>
              <a:rPr lang="ko-KR" altLang="en-US" dirty="0"/>
              <a:t>요소가 수직으로만 쌓이는 문제점을 해결하고자 나온 개념</a:t>
            </a:r>
            <a:endParaRPr lang="en-US" altLang="ko-KR" dirty="0"/>
          </a:p>
          <a:p>
            <a:r>
              <a:rPr lang="ko-KR" altLang="en-US" dirty="0"/>
              <a:t>디자인이 중요시 되면서 가로로 블록을  나열 하는 경우가 많이 생겼는데 </a:t>
            </a:r>
            <a:r>
              <a:rPr lang="en-US" altLang="ko-KR" dirty="0"/>
              <a:t>span </a:t>
            </a:r>
            <a:r>
              <a:rPr lang="ko-KR" altLang="en-US" dirty="0"/>
              <a:t>태그는 </a:t>
            </a:r>
            <a:r>
              <a:rPr lang="en-US" altLang="ko-KR" dirty="0"/>
              <a:t>inline </a:t>
            </a:r>
            <a:r>
              <a:rPr lang="ko-KR" altLang="en-US" dirty="0"/>
              <a:t>요소라서 해당 구역을 꾸미기가 어려움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둘의 특징을 합쳐서 만든 </a:t>
            </a:r>
            <a:r>
              <a:rPr lang="en-US" altLang="ko-KR" dirty="0"/>
              <a:t>inline-block!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135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2FBDE-4962-7C65-96D8-92E74AAA8510}"/>
              </a:ext>
            </a:extLst>
          </p:cNvPr>
          <p:cNvSpPr txBox="1"/>
          <p:nvPr/>
        </p:nvSpPr>
        <p:spPr>
          <a:xfrm>
            <a:off x="355600" y="364341"/>
            <a:ext cx="43307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2D18F0-C8AE-9B2E-E408-6B6ECA0C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90" y="351996"/>
            <a:ext cx="6049219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480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275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02BB92-4AA8-6B5E-E754-997F00DF607D}"/>
              </a:ext>
            </a:extLst>
          </p:cNvPr>
          <p:cNvSpPr txBox="1"/>
          <p:nvPr/>
        </p:nvSpPr>
        <p:spPr>
          <a:xfrm>
            <a:off x="299884" y="292100"/>
            <a:ext cx="4005416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826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57A978-C9BB-94C8-5B2C-BBA2B8D67282}"/>
              </a:ext>
            </a:extLst>
          </p:cNvPr>
          <p:cNvSpPr txBox="1"/>
          <p:nvPr/>
        </p:nvSpPr>
        <p:spPr>
          <a:xfrm>
            <a:off x="203200" y="197346"/>
            <a:ext cx="9779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HTML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컨텐츠 사이에 들어있는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 안에 들어있는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 안에 들어있는</a:t>
            </a:r>
          </a:p>
          <a:p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146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07BD73-983A-49DB-FE10-B0015CC7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1395488"/>
            <a:ext cx="5972934" cy="50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490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1365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99" y="1355726"/>
            <a:ext cx="4782217" cy="467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587AD-133F-CFAC-D057-FBDE1200C0A8}"/>
              </a:ext>
            </a:extLst>
          </p:cNvPr>
          <p:cNvSpPr txBox="1"/>
          <p:nvPr/>
        </p:nvSpPr>
        <p:spPr>
          <a:xfrm>
            <a:off x="523783" y="1355726"/>
            <a:ext cx="40101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94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27FC9C-A9FF-568D-7C39-D6AB3E2B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94" y="7050739"/>
            <a:ext cx="10169811" cy="33505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6E59A-36B3-2332-B889-3B83E882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0" y="1662644"/>
            <a:ext cx="10983858" cy="3029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137385-33AE-4E20-88EF-B8F28072E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1" y="1687811"/>
            <a:ext cx="10983858" cy="30293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3BBCFA-2532-BF1A-CAED-E7AC399B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752" y="3328640"/>
            <a:ext cx="5382376" cy="3086531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493592AC-BAEA-6651-4CD5-7EB17207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block margin,</a:t>
            </a:r>
            <a:r>
              <a:rPr lang="en-US" altLang="ko-KR" dirty="0"/>
              <a:t> </a:t>
            </a:r>
            <a:r>
              <a:rPr lang="ko-KR" altLang="en-US" dirty="0"/>
              <a:t>세로 상쇄</a:t>
            </a:r>
            <a:r>
              <a:rPr lang="en-US" altLang="ko-KR" dirty="0"/>
              <a:t>!?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4764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4">
            <a:extLst>
              <a:ext uri="{FF2B5EF4-FFF2-40B4-BE49-F238E27FC236}">
                <a16:creationId xmlns:a16="http://schemas.microsoft.com/office/drawing/2014/main" id="{493592AC-BAEA-6651-4CD5-7EB17207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block margin,</a:t>
            </a:r>
            <a:r>
              <a:rPr lang="en-US" altLang="ko-KR" dirty="0"/>
              <a:t> </a:t>
            </a:r>
            <a:r>
              <a:rPr lang="ko-KR" altLang="en-US" dirty="0"/>
              <a:t>세로 상쇄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6CA7D-5611-92B2-CCB2-7FFF7D3901F3}"/>
              </a:ext>
            </a:extLst>
          </p:cNvPr>
          <p:cNvSpPr txBox="1"/>
          <p:nvPr/>
        </p:nvSpPr>
        <p:spPr>
          <a:xfrm>
            <a:off x="523783" y="1325563"/>
            <a:ext cx="4480017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0B3BB-23A0-86BC-004A-2793332BB423}"/>
              </a:ext>
            </a:extLst>
          </p:cNvPr>
          <p:cNvSpPr txBox="1"/>
          <p:nvPr/>
        </p:nvSpPr>
        <p:spPr>
          <a:xfrm>
            <a:off x="5270500" y="1325563"/>
            <a:ext cx="5334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76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Push!?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576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Width, Height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7502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99AF6C-D169-7992-EEEE-8D366C0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875"/>
            <a:ext cx="12192000" cy="4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03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 단위</a:t>
            </a:r>
          </a:p>
        </p:txBody>
      </p:sp>
    </p:spTree>
    <p:extLst>
      <p:ext uri="{BB962C8B-B14F-4D97-AF65-F5344CB8AC3E}">
        <p14:creationId xmlns:p14="http://schemas.microsoft.com/office/powerpoint/2010/main" val="16032284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1EAC36-3EA3-CBB2-7AB8-0B988D2B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81" y="514489"/>
            <a:ext cx="6171437" cy="5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027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Calc()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사용자가 원하는 크기 값을 계산하여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</a:t>
            </a:r>
          </a:p>
          <a:p>
            <a:pPr lvl="1"/>
            <a:r>
              <a:rPr lang="en-US" altLang="ko-KR" dirty="0"/>
              <a:t>Calc(100vh – 20vw)</a:t>
            </a:r>
          </a:p>
          <a:p>
            <a:pPr lvl="1"/>
            <a:r>
              <a:rPr lang="en-US" altLang="ko-KR" dirty="0"/>
              <a:t>Calc(1920px – 10vw)</a:t>
            </a:r>
          </a:p>
        </p:txBody>
      </p:sp>
    </p:spTree>
    <p:extLst>
      <p:ext uri="{BB962C8B-B14F-4D97-AF65-F5344CB8AC3E}">
        <p14:creationId xmlns:p14="http://schemas.microsoft.com/office/powerpoint/2010/main" val="27439951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line-height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영역 요소 내부 컨텐츠 </a:t>
            </a:r>
            <a:r>
              <a:rPr lang="ko-KR" altLang="en-US" dirty="0">
                <a:solidFill>
                  <a:schemeClr val="accent2"/>
                </a:solidFill>
              </a:rPr>
              <a:t>글자의 줄 높이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Box model</a:t>
            </a:r>
            <a:r>
              <a:rPr lang="ko-KR" altLang="en-US" dirty="0"/>
              <a:t>의 크기 단위 적용 가능</a:t>
            </a:r>
            <a:r>
              <a:rPr lang="en-US" altLang="ko-KR" dirty="0"/>
              <a:t>(font</a:t>
            </a:r>
            <a:r>
              <a:rPr lang="ko-KR" altLang="en-US" dirty="0"/>
              <a:t> 에도 적용 가능</a:t>
            </a:r>
            <a:r>
              <a:rPr lang="en-US" altLang="ko-KR" dirty="0"/>
              <a:t>!)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컨텐츠가 </a:t>
            </a:r>
            <a:r>
              <a:rPr lang="en-US" altLang="ko-KR" dirty="0"/>
              <a:t>1</a:t>
            </a:r>
            <a:r>
              <a:rPr lang="ko-KR" altLang="en-US" dirty="0"/>
              <a:t>줄인 경우 </a:t>
            </a:r>
            <a:r>
              <a:rPr lang="en-US" altLang="ko-KR" dirty="0"/>
              <a:t>box height </a:t>
            </a:r>
            <a:r>
              <a:rPr lang="ko-KR" altLang="en-US" dirty="0"/>
              <a:t>와 </a:t>
            </a:r>
            <a:r>
              <a:rPr lang="en-US" altLang="ko-KR" dirty="0"/>
              <a:t>line height </a:t>
            </a:r>
            <a:r>
              <a:rPr lang="ko-KR" altLang="en-US" dirty="0"/>
              <a:t>를 동일하게 하면 세로 중앙 정렬 효과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71F2F-3F14-8DE6-34C2-2DD54CB2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96" y="3875816"/>
            <a:ext cx="6304856" cy="22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3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404EB-C3F6-4191-EB8D-3A530ED4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2" y="1062492"/>
            <a:ext cx="10429592" cy="47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61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93D24-F9B5-68B2-D2F9-88A5C05B4A79}"/>
              </a:ext>
            </a:extLst>
          </p:cNvPr>
          <p:cNvSpPr txBox="1"/>
          <p:nvPr/>
        </p:nvSpPr>
        <p:spPr>
          <a:xfrm>
            <a:off x="444500" y="475040"/>
            <a:ext cx="42291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809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349070-3B05-B1AB-0BF8-C93D161C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3" y="1005258"/>
            <a:ext cx="10842473" cy="48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568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93D24-F9B5-68B2-D2F9-88A5C05B4A79}"/>
              </a:ext>
            </a:extLst>
          </p:cNvPr>
          <p:cNvSpPr txBox="1"/>
          <p:nvPr/>
        </p:nvSpPr>
        <p:spPr>
          <a:xfrm>
            <a:off x="444500" y="475040"/>
            <a:ext cx="42291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84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39EC81-92E7-17CB-F4B5-56533FF1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39" y="802417"/>
            <a:ext cx="2648320" cy="866896"/>
          </a:xfrm>
          <a:prstGeom prst="rect">
            <a:avLst/>
          </a:prstGeom>
        </p:spPr>
      </p:pic>
      <p:sp>
        <p:nvSpPr>
          <p:cNvPr id="7" name="구름 6">
            <a:extLst>
              <a:ext uri="{FF2B5EF4-FFF2-40B4-BE49-F238E27FC236}">
                <a16:creationId xmlns:a16="http://schemas.microsoft.com/office/drawing/2014/main" id="{683423BF-4585-F5B7-55ED-1D0F6704A923}"/>
              </a:ext>
            </a:extLst>
          </p:cNvPr>
          <p:cNvSpPr/>
          <p:nvPr/>
        </p:nvSpPr>
        <p:spPr>
          <a:xfrm>
            <a:off x="3845016" y="2466960"/>
            <a:ext cx="4806765" cy="3083185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273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 요소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div </a:t>
            </a:r>
            <a:r>
              <a:rPr lang="ko-KR" altLang="en-US" dirty="0"/>
              <a:t>를 현재 화면 넓이의 </a:t>
            </a:r>
            <a:r>
              <a:rPr lang="en-US" altLang="ko-KR" dirty="0"/>
              <a:t>1/5 + </a:t>
            </a:r>
            <a:r>
              <a:rPr lang="ko-KR" altLang="en-US" dirty="0"/>
              <a:t>화면 높이의 </a:t>
            </a:r>
            <a:r>
              <a:rPr lang="en-US" altLang="ko-KR" dirty="0"/>
              <a:t>1/5 </a:t>
            </a:r>
            <a:r>
              <a:rPr lang="ko-KR" altLang="en-US" dirty="0"/>
              <a:t>인 정사각형으로 만들기</a:t>
            </a:r>
            <a:r>
              <a:rPr lang="en-US" altLang="ko-KR" dirty="0"/>
              <a:t>, </a:t>
            </a:r>
            <a:r>
              <a:rPr lang="ko-KR" altLang="en-US" dirty="0"/>
              <a:t>배경색은 예쁘게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정사각형의 화면 크기에 따라 변화하지만 한 변의 최대 길이가 </a:t>
            </a:r>
            <a:r>
              <a:rPr lang="en-US" altLang="ko-KR" dirty="0"/>
              <a:t>500px </a:t>
            </a:r>
            <a:r>
              <a:rPr lang="ko-KR" altLang="en-US" dirty="0"/>
              <a:t>이상이 될 수 없도록 설정하기</a:t>
            </a:r>
            <a:endParaRPr lang="en-US" altLang="ko-KR" dirty="0"/>
          </a:p>
          <a:p>
            <a:r>
              <a:rPr lang="ko-KR" altLang="en-US" dirty="0"/>
              <a:t>정사각형의 화면 크기에 따라 변화하지만 한 변의 최소 길이가 </a:t>
            </a:r>
            <a:r>
              <a:rPr lang="en-US" altLang="ko-KR" dirty="0"/>
              <a:t>300px </a:t>
            </a:r>
            <a:r>
              <a:rPr lang="ko-KR" altLang="en-US" dirty="0"/>
              <a:t>이하가 될 수 없도록 설정하기</a:t>
            </a:r>
            <a:endParaRPr lang="en-US" altLang="ko-KR" dirty="0"/>
          </a:p>
          <a:p>
            <a:r>
              <a:rPr lang="en-US" altLang="ko-KR" dirty="0"/>
              <a:t>div </a:t>
            </a:r>
            <a:r>
              <a:rPr lang="ko-KR" altLang="en-US" dirty="0"/>
              <a:t>안에는 </a:t>
            </a:r>
            <a:r>
              <a:rPr lang="en-US" altLang="ko-KR" dirty="0"/>
              <a:t>KDT </a:t>
            </a:r>
            <a:r>
              <a:rPr lang="ko-KR" altLang="en-US" dirty="0"/>
              <a:t>라는 컨텐츠를 삽입하고 세로 중앙 정렬 하기</a:t>
            </a:r>
          </a:p>
        </p:txBody>
      </p:sp>
    </p:spTree>
    <p:extLst>
      <p:ext uri="{BB962C8B-B14F-4D97-AF65-F5344CB8AC3E}">
        <p14:creationId xmlns:p14="http://schemas.microsoft.com/office/powerpoint/2010/main" val="15377936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Margin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769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29A9E1-F307-4950-D167-5899E283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5" y="1221459"/>
            <a:ext cx="10857390" cy="48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33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D8F700-3645-3CB2-C54E-BFCC3A3E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8" y="585783"/>
            <a:ext cx="10591060" cy="56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921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68D6A3-AB6E-0243-1676-B9DBD03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611962"/>
            <a:ext cx="10244831" cy="56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93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998E75-2819-198D-F9C3-35C13076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7" y="280209"/>
            <a:ext cx="10744669" cy="62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58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516E48-CB9A-FAAD-8588-C769510F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9" y="339571"/>
            <a:ext cx="10795681" cy="61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11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AD06CF-8A14-7CCE-610A-402A3334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64" y="237477"/>
            <a:ext cx="9174408" cy="63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649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C7DC22-F266-449A-7122-BD90FBB6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1" y="1564209"/>
            <a:ext cx="8258940" cy="37295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FCFFC94-986B-838E-DA44-3B590D63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511838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219122-5EA4-5B01-7FA7-8161DE90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6" y="1420115"/>
            <a:ext cx="7544187" cy="46111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개별 속성 정리</a:t>
            </a:r>
          </a:p>
        </p:txBody>
      </p:sp>
    </p:spTree>
    <p:extLst>
      <p:ext uri="{BB962C8B-B14F-4D97-AF65-F5344CB8AC3E}">
        <p14:creationId xmlns:p14="http://schemas.microsoft.com/office/powerpoint/2010/main" val="2237923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 저장소 생성하기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3284D5-E289-A54A-EDCF-4E7CFCFA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27" y="1422789"/>
            <a:ext cx="3324689" cy="3524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1B7B9A-4A0B-07EC-755C-F5443363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71" y="1422789"/>
            <a:ext cx="5153744" cy="410584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E836A3A-B164-0EE2-22B3-9834344CC5A0}"/>
              </a:ext>
            </a:extLst>
          </p:cNvPr>
          <p:cNvSpPr/>
          <p:nvPr/>
        </p:nvSpPr>
        <p:spPr>
          <a:xfrm rot="12019861">
            <a:off x="3522852" y="226990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06D2B74-2720-3FC4-2ADB-4F763613EFA5}"/>
              </a:ext>
            </a:extLst>
          </p:cNvPr>
          <p:cNvSpPr/>
          <p:nvPr/>
        </p:nvSpPr>
        <p:spPr>
          <a:xfrm rot="12019861">
            <a:off x="8286440" y="2764063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040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051F6-E61D-38E4-7A77-3D79321A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margin</a:t>
            </a:r>
            <a:r>
              <a:rPr lang="ko-KR" altLang="en-US" dirty="0"/>
              <a:t>은 크게 남기는 쪽으로 기운다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FBA02A-A1CF-7096-0DAE-D9A1B886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4" y="1420427"/>
            <a:ext cx="5833474" cy="1769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블록 요소의 </a:t>
            </a:r>
            <a:r>
              <a:rPr lang="en-US" altLang="ko-KR" dirty="0"/>
              <a:t>margin </a:t>
            </a:r>
            <a:r>
              <a:rPr lang="ko-KR" altLang="en-US" dirty="0"/>
              <a:t>이 겹칠   경우 </a:t>
            </a:r>
            <a:r>
              <a:rPr lang="en-US" altLang="ko-KR" dirty="0"/>
              <a:t>margin</a:t>
            </a:r>
            <a:r>
              <a:rPr lang="ko-KR" altLang="en-US" dirty="0"/>
              <a:t>의 값이 큰 쪽만 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724FD-482F-9709-32C9-511810EB4122}"/>
              </a:ext>
            </a:extLst>
          </p:cNvPr>
          <p:cNvSpPr txBox="1"/>
          <p:nvPr/>
        </p:nvSpPr>
        <p:spPr>
          <a:xfrm>
            <a:off x="6584140" y="1659393"/>
            <a:ext cx="4345577" cy="4339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 &amp; Block &amp;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Inlineblock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hotpink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lawngreen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52AD7-01BA-8B04-3440-939F361E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6" y="3004642"/>
            <a:ext cx="2339835" cy="35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10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margin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margin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5009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Padding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43CAE6-D1B6-2172-97F3-7FF39CE4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89" y="1330822"/>
            <a:ext cx="8711422" cy="4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51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2FCE3B-0FCC-B7A7-CAFC-CCF6F573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1" y="336703"/>
            <a:ext cx="9346194" cy="61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66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4A6F48-20CD-53DF-FD1E-500084C4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7" y="454980"/>
            <a:ext cx="10067354" cy="59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97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37E28B-5AEC-8641-BDB2-C37B9F1A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4" y="611537"/>
            <a:ext cx="8942519" cy="56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88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115C0-5BB3-BEC0-38B8-081B0986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8" y="419470"/>
            <a:ext cx="8553078" cy="60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652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36F538-A077-98D8-312E-8B8D01A0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01" y="503808"/>
            <a:ext cx="8384347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4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87284-DDDA-96CC-EDCF-0001DE53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46" y="1725094"/>
            <a:ext cx="8004305" cy="365638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12B9E51-FB0A-72FC-BD53-9970669A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409808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50D9D-67EC-D7FB-CD56-9C9A6641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9" y="1502446"/>
            <a:ext cx="6659328" cy="44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09" y="218233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764358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5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개별 속성 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3B05E-313D-70C9-FBB2-AB76D01F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23" y="1874597"/>
            <a:ext cx="6788731" cy="41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25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9" y="1325563"/>
            <a:ext cx="478221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390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padding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padding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2136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1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F15553-0B69-9B7D-57E2-56D2D5B5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0" y="1440458"/>
            <a:ext cx="10289219" cy="39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3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6C6C2C-AB42-619B-4FA1-A5879014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05" y="1060204"/>
            <a:ext cx="11068790" cy="47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95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C4B039-A921-11CB-A326-DFC4B2EF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2" y="578518"/>
            <a:ext cx="10429568" cy="57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9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39269-7639-8FA7-3298-8AE00BF7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7" y="453705"/>
            <a:ext cx="9455445" cy="59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182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4ABE71-8545-DDFE-5E76-23443A4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08" y="1168290"/>
            <a:ext cx="5940184" cy="45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42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80DEFF-A058-9807-1794-FEF6498E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1" y="1729062"/>
            <a:ext cx="8288537" cy="33998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8225204-20AD-F308-94E3-CED5626D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Border-width,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391099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1" y="270628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E42C38-51D7-FF1E-4AAE-0FB2E760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7" y="1517800"/>
            <a:ext cx="6760007" cy="479020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936523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27D684-5557-A84B-9E37-6DB251006C60}"/>
              </a:ext>
            </a:extLst>
          </p:cNvPr>
          <p:cNvSpPr/>
          <p:nvPr/>
        </p:nvSpPr>
        <p:spPr>
          <a:xfrm>
            <a:off x="6802761" y="4181827"/>
            <a:ext cx="701336" cy="144162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05D133-2CEA-9D69-BBBA-B46A68106926}"/>
              </a:ext>
            </a:extLst>
          </p:cNvPr>
          <p:cNvGrpSpPr/>
          <p:nvPr/>
        </p:nvGrpSpPr>
        <p:grpSpPr>
          <a:xfrm>
            <a:off x="8912335" y="3798102"/>
            <a:ext cx="3184414" cy="2509902"/>
            <a:chOff x="8912335" y="3798102"/>
            <a:chExt cx="3184414" cy="25099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33D94-D85F-348B-54AA-08F9847F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368" t="47603"/>
            <a:stretch/>
          </p:blipFill>
          <p:spPr>
            <a:xfrm>
              <a:off x="8912335" y="3798102"/>
              <a:ext cx="2949524" cy="25099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BB7B20-4604-F7D6-8F04-D05A49DD4AD8}"/>
                </a:ext>
              </a:extLst>
            </p:cNvPr>
            <p:cNvSpPr/>
            <p:nvPr/>
          </p:nvSpPr>
          <p:spPr>
            <a:xfrm>
              <a:off x="11545272" y="3974857"/>
              <a:ext cx="551477" cy="1441624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31633-74C3-FE7E-0CA5-E55CEDD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93" y="317376"/>
            <a:ext cx="5023813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71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A05E9-3E73-D2F5-1D76-8F7C22A5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49" y="1650776"/>
            <a:ext cx="8791302" cy="355644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88D4B53-9DA8-2A81-A323-EF71DCFC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Border-style,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16181826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0FB0D-8C40-76CC-834D-F404A1BD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04" y="1267445"/>
            <a:ext cx="6213992" cy="43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52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2621-976C-3A6F-BB98-F61C5B4E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34" y="1723114"/>
            <a:ext cx="8718132" cy="34117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85AA2FC-4A43-E54C-B500-3C7D5174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Border-color,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996725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029037-3441-864B-51E4-6612E507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34" y="1647993"/>
            <a:ext cx="7933932" cy="35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66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F24896-FB28-1C47-F6CC-62CDA437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90" y="1356193"/>
            <a:ext cx="9374819" cy="41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428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21B92-C80F-A7F7-4FB2-644A99A5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47" y="1338269"/>
            <a:ext cx="9790906" cy="41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27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테두리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Border </a:t>
            </a:r>
            <a:r>
              <a:rPr lang="ko-KR" altLang="en-US" dirty="0"/>
              <a:t>속성으로 테두리 적용하기 </a:t>
            </a:r>
            <a:r>
              <a:rPr lang="en-US" altLang="ko-KR" dirty="0"/>
              <a:t>x 5 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각각 클래스 부여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Border-width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두께 변경하기</a:t>
            </a:r>
            <a:endParaRPr lang="en-US" altLang="ko-KR" dirty="0"/>
          </a:p>
          <a:p>
            <a:r>
              <a:rPr lang="en-US" altLang="ko-KR" dirty="0"/>
              <a:t>Border-style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스타일 변경하기</a:t>
            </a:r>
            <a:endParaRPr lang="en-US" altLang="ko-KR" dirty="0"/>
          </a:p>
          <a:p>
            <a:r>
              <a:rPr lang="en-US" altLang="ko-KR" dirty="0"/>
              <a:t>Border-color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색상 변경하기</a:t>
            </a:r>
            <a:endParaRPr lang="en-US" altLang="ko-KR" dirty="0"/>
          </a:p>
          <a:p>
            <a:r>
              <a:rPr lang="en-US" altLang="ko-KR" dirty="0"/>
              <a:t>Border-</a:t>
            </a:r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속성으로 모든 방향의 테두리 스타일이 다른 </a:t>
            </a:r>
            <a:r>
              <a:rPr lang="en-US" altLang="ko-KR" dirty="0"/>
              <a:t>div </a:t>
            </a:r>
            <a:r>
              <a:rPr lang="ko-KR" altLang="en-US" dirty="0"/>
              <a:t>완성하기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9247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Border-radius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61564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B6A89E-7079-DC10-5ED7-2E91AFD2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6" y="1335917"/>
            <a:ext cx="7323727" cy="41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13" y="865094"/>
            <a:ext cx="3634574" cy="51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085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19E425-9597-442D-1B98-FA6DB5B2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868162"/>
            <a:ext cx="9822556" cy="51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381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3AA168-B822-3B03-9C62-09C9625A2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888538"/>
            <a:ext cx="10299700" cy="50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97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3E96B-A0BE-B720-6765-22E67064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00" y="953079"/>
            <a:ext cx="7093800" cy="49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74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Box-sizing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08413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77535-39E2-F9F4-9BF6-6E81D6EF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3" y="1347819"/>
            <a:ext cx="9189213" cy="41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229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C71224-6A19-5269-B41A-377FAB16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3935"/>
            <a:ext cx="10972800" cy="56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321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32AA9-054C-A250-485B-3043E0B1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80324"/>
            <a:ext cx="10835445" cy="54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 </a:t>
            </a:r>
            <a:r>
              <a:rPr lang="ko-KR" altLang="en-US" dirty="0"/>
              <a:t>비교하기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Width 100px, height 100px, padding 20px,border 10px solid red, </a:t>
            </a:r>
            <a:r>
              <a:rPr lang="ko-KR" altLang="en-US" dirty="0"/>
              <a:t>배경 오렌지인 </a:t>
            </a:r>
            <a:r>
              <a:rPr lang="en-US" altLang="ko-KR" dirty="0"/>
              <a:t>div 2</a:t>
            </a:r>
            <a:r>
              <a:rPr lang="ko-KR" altLang="en-US" dirty="0"/>
              <a:t>개 선언</a:t>
            </a:r>
            <a:endParaRPr lang="en-US" altLang="ko-KR" dirty="0"/>
          </a:p>
          <a:p>
            <a:r>
              <a:rPr lang="ko-KR" altLang="en-US" dirty="0"/>
              <a:t>하나는 </a:t>
            </a:r>
            <a:r>
              <a:rPr lang="en-US" altLang="ko-KR" dirty="0"/>
              <a:t>content-box, </a:t>
            </a:r>
            <a:r>
              <a:rPr lang="ko-KR" altLang="en-US" dirty="0"/>
              <a:t>하나는 </a:t>
            </a:r>
            <a:r>
              <a:rPr lang="en-US" altLang="ko-KR" dirty="0"/>
              <a:t>border-box </a:t>
            </a:r>
            <a:r>
              <a:rPr lang="ko-KR" altLang="en-US" dirty="0"/>
              <a:t>로 속성을 주고 둘의 크기를 비교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11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Overflow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0894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7033CA-36E4-D331-CFC7-514F799E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27" y="832481"/>
            <a:ext cx="9736945" cy="51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네이버의 수수했던 초창기 메인화면에서 부터 지금까지의 변천사">
            <a:extLst>
              <a:ext uri="{FF2B5EF4-FFF2-40B4-BE49-F238E27FC236}">
                <a16:creationId xmlns:a16="http://schemas.microsoft.com/office/drawing/2014/main" id="{CCF4A6D8-D642-C3EF-F134-12D2BD0FE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1587685"/>
            <a:ext cx="3973044" cy="44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B12534-9700-EA17-7DEB-3B6FF69D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62" y="1726350"/>
            <a:ext cx="4809609" cy="3788644"/>
          </a:xfrm>
          <a:prstGeom prst="rect">
            <a:avLst/>
          </a:prstGeom>
        </p:spPr>
      </p:pic>
      <p:pic>
        <p:nvPicPr>
          <p:cNvPr id="6" name="Picture 8" descr="Vs Images – Browse 5,636,249 Stock Photos, Vectors, and Video | Adobe Stock">
            <a:extLst>
              <a:ext uri="{FF2B5EF4-FFF2-40B4-BE49-F238E27FC236}">
                <a16:creationId xmlns:a16="http://schemas.microsoft.com/office/drawing/2014/main" id="{64CC41AD-DFA1-E84F-4A0A-3041038D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68" y="2753037"/>
            <a:ext cx="2100262" cy="2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3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B91A7-9468-C949-6F3E-05F88852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6" y="285745"/>
            <a:ext cx="9751044" cy="6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03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8D925F-483C-269E-995B-2523DDFC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0" y="261201"/>
            <a:ext cx="8304770" cy="63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8029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3CC68C-1C6F-FC0E-E79B-E5F7D557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17" y="1616933"/>
            <a:ext cx="9605166" cy="36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6224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오버 플로우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자식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400px 100px </a:t>
            </a:r>
            <a:r>
              <a:rPr lang="ko-KR" altLang="en-US" dirty="0"/>
              <a:t>배경 </a:t>
            </a:r>
            <a:r>
              <a:rPr lang="ko-KR" altLang="en-US" dirty="0" err="1"/>
              <a:t>오랜지로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위와 같은 케이스를 </a:t>
            </a:r>
            <a:r>
              <a:rPr lang="en-US" altLang="ko-KR" dirty="0"/>
              <a:t>4</a:t>
            </a:r>
            <a:r>
              <a:rPr lang="ko-KR" altLang="en-US" dirty="0"/>
              <a:t>개 생성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r>
              <a:rPr lang="ko-KR" altLang="en-US" dirty="0"/>
              <a:t>자식 요소의 크기를 </a:t>
            </a:r>
            <a:r>
              <a:rPr lang="en-US" altLang="ko-KR" dirty="0"/>
              <a:t>100px 400px </a:t>
            </a:r>
            <a:r>
              <a:rPr lang="ko-KR" altLang="en-US" dirty="0"/>
              <a:t>로 변경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3443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Display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4777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CE04B-CD5D-2A64-9E84-09F94103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3" y="711200"/>
            <a:ext cx="962751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17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Display: none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div</a:t>
            </a:r>
            <a:r>
              <a:rPr lang="ko-KR" altLang="en-US" dirty="0"/>
              <a:t>에 마우스가 올라가면 요소가 사라지도록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9434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Opacity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404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C9C795-3468-1FA4-1A8E-75B6036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0" y="1379377"/>
            <a:ext cx="6386999" cy="40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6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F5A473-809C-7B8B-F947-2A828763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876342"/>
            <a:ext cx="10350500" cy="51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304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보내기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4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적용하는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인라인 스타일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내장 </a:t>
            </a:r>
            <a:r>
              <a:rPr lang="en-US" altLang="ko-KR" dirty="0"/>
              <a:t>Style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 링크</a:t>
            </a:r>
          </a:p>
        </p:txBody>
      </p:sp>
    </p:spTree>
    <p:extLst>
      <p:ext uri="{BB962C8B-B14F-4D97-AF65-F5344CB8AC3E}">
        <p14:creationId xmlns:p14="http://schemas.microsoft.com/office/powerpoint/2010/main" val="29245631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투명도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 </a:t>
            </a:r>
            <a:r>
              <a:rPr lang="en-US" altLang="ko-KR" dirty="0"/>
              <a:t>x 4</a:t>
            </a:r>
          </a:p>
          <a:p>
            <a:r>
              <a:rPr lang="ko-KR" altLang="en-US" dirty="0"/>
              <a:t>각각 원하는 </a:t>
            </a:r>
            <a:r>
              <a:rPr lang="en-US" altLang="ko-KR" dirty="0"/>
              <a:t>opacity </a:t>
            </a:r>
            <a:r>
              <a:rPr lang="ko-KR" altLang="en-US" dirty="0"/>
              <a:t>속성을 적용하기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68895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Visibility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507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요소를 </a:t>
            </a:r>
            <a:r>
              <a:rPr lang="ko-KR" altLang="en-US" dirty="0">
                <a:solidFill>
                  <a:schemeClr val="accent2"/>
                </a:solidFill>
              </a:rPr>
              <a:t>숨기는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B38923-58F2-C08E-4ACE-DC5C2ECD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opacity</a:t>
            </a:r>
            <a:r>
              <a:rPr lang="en-US" altLang="ko-KR" dirty="0"/>
              <a:t>(</a:t>
            </a:r>
            <a:r>
              <a:rPr lang="ko-KR" altLang="en-US" dirty="0"/>
              <a:t>투명하게 만들기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모습만 숨기는 방법 </a:t>
            </a:r>
            <a:r>
              <a:rPr lang="en-US" altLang="ko-KR" dirty="0"/>
              <a:t>/ </a:t>
            </a:r>
            <a:r>
              <a:rPr lang="ko-KR" altLang="en-US" dirty="0"/>
              <a:t>속성 남음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visibility : hidden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모습과 속성을 숨기는 방법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display : none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그냥 없애 버리는 방법 </a:t>
            </a:r>
            <a:r>
              <a:rPr lang="en-US" altLang="ko-KR" dirty="0"/>
              <a:t>/ </a:t>
            </a:r>
            <a:r>
              <a:rPr lang="ko-KR" altLang="en-US" dirty="0"/>
              <a:t>자리도 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692812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55C5AE-3286-8D35-F96C-565362BDE083}"/>
              </a:ext>
            </a:extLst>
          </p:cNvPr>
          <p:cNvSpPr txBox="1"/>
          <p:nvPr/>
        </p:nvSpPr>
        <p:spPr>
          <a:xfrm>
            <a:off x="6781075" y="243512"/>
            <a:ext cx="4441371" cy="6370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.visibility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.display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.last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violet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"visibility"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"display"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8B491-2704-3E6C-19E6-063C4C6A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12" y="656744"/>
            <a:ext cx="6177303" cy="17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40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9B2BAF-34B2-B819-1B39-077AAD91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55" y="1181307"/>
            <a:ext cx="5404289" cy="44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08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232BB-ACF2-7828-2663-63ACF683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6" y="662807"/>
            <a:ext cx="6380148" cy="55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19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A9AED-6526-9ADB-A12F-B390E03E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91" y="615564"/>
            <a:ext cx="7315617" cy="5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481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1252-2FC3-8367-BFC4-A26505FC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57" y="699063"/>
            <a:ext cx="6523485" cy="5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62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A04797-27DA-D214-FD87-7683163B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1" y="1057229"/>
            <a:ext cx="10793998" cy="53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9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인라인</a:t>
            </a:r>
            <a:r>
              <a:rPr lang="en-US" altLang="ko-KR" dirty="0">
                <a:solidFill>
                  <a:schemeClr val="accent2"/>
                </a:solidFill>
              </a:rPr>
              <a:t>(inline)</a:t>
            </a:r>
            <a:r>
              <a:rPr lang="ko-KR" altLang="en-US" dirty="0"/>
              <a:t> 방식은 </a:t>
            </a:r>
            <a:r>
              <a:rPr lang="ko-KR" altLang="en-US" dirty="0">
                <a:solidFill>
                  <a:schemeClr val="accent2"/>
                </a:solidFill>
              </a:rPr>
              <a:t>불편</a:t>
            </a:r>
            <a:r>
              <a:rPr lang="ko-KR" altLang="en-US" dirty="0"/>
              <a:t>해요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63463-606A-588E-E74B-279A25C3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24131"/>
            <a:ext cx="11260802" cy="229533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각각 태그마다 전부 스타일을 적어줘야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아래에서 같은 스타일을 가진 태그를 사용하려고 해도 코드를 </a:t>
            </a:r>
            <a:r>
              <a:rPr lang="ko-KR" altLang="en-US" dirty="0" err="1"/>
              <a:t>복붙</a:t>
            </a:r>
            <a:r>
              <a:rPr lang="ko-KR" altLang="en-US" dirty="0"/>
              <a:t>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재사용이 전혀 불가능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CAF1AC-8517-7F45-949F-D2F7AB83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91"/>
            <a:ext cx="9004041" cy="26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704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14DE58-FE9F-6B93-46D2-CBC57A86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5" y="965948"/>
            <a:ext cx="10786349" cy="55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1020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E337A-72E9-FBAF-2494-BA00B3B0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536007"/>
            <a:ext cx="10160000" cy="37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195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3CD38F-B43D-9041-2B51-8613A254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781677"/>
            <a:ext cx="10185400" cy="52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188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문자에 대한 속성</a:t>
            </a:r>
          </a:p>
        </p:txBody>
      </p:sp>
    </p:spTree>
    <p:extLst>
      <p:ext uri="{BB962C8B-B14F-4D97-AF65-F5344CB8AC3E}">
        <p14:creationId xmlns:p14="http://schemas.microsoft.com/office/powerpoint/2010/main" val="20703919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640C67-0A7C-EB37-40C1-C5FD7A87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40" y="1426405"/>
            <a:ext cx="4883520" cy="4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70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ACC14D-8F18-F056-549F-93A10B4F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71" y="895428"/>
            <a:ext cx="4845457" cy="5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720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E2B273-A1D6-2794-1F2F-310E367D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3" y="938677"/>
            <a:ext cx="9684588" cy="49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50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93F1B-0465-7B78-B022-8EE3439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922627"/>
            <a:ext cx="10951618" cy="5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2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6008348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315020-B322-91A7-62B7-1E0EF481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92" y="1679520"/>
            <a:ext cx="6838215" cy="3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내장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D8693-20D0-A7E1-9B1B-F8D80BF1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441602"/>
            <a:ext cx="10333100" cy="36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2698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35A1B-090C-EC1A-B21A-4795BF21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60" y="1625879"/>
            <a:ext cx="7835880" cy="36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47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1E921F-9F1F-FB6F-450F-9585E6E6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86" y="1473994"/>
            <a:ext cx="4925112" cy="4867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FD4BB-C06D-90A6-E084-B8C6AE961946}"/>
              </a:ext>
            </a:extLst>
          </p:cNvPr>
          <p:cNvSpPr txBox="1"/>
          <p:nvPr/>
        </p:nvSpPr>
        <p:spPr>
          <a:xfrm>
            <a:off x="667658" y="1599647"/>
            <a:ext cx="5428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02FEB5-82F5-CA32-199B-E5E5411E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백그라운드 컬러 위에 이미지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25492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395A0D-6ACF-BE34-2BF8-A8BF2717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021049"/>
            <a:ext cx="7606573" cy="4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188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2818C2-4723-B02B-814E-F2691C46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" y="859950"/>
            <a:ext cx="10609943" cy="5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015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464" y="1300842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857557-789F-C8A5-3A46-2800E682382E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top right;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93234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4" y="286974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center;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74189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416" y="1869621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100px 30px;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EB0CD-7CFA-BE14-E928-2BB5A7E32307}"/>
              </a:ext>
            </a:extLst>
          </p:cNvPr>
          <p:cNvSpPr txBox="1"/>
          <p:nvPr/>
        </p:nvSpPr>
        <p:spPr>
          <a:xfrm>
            <a:off x="3795230" y="1500289"/>
            <a:ext cx="76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67B18-AEAD-1E66-B7EA-4F3747E029F1}"/>
              </a:ext>
            </a:extLst>
          </p:cNvPr>
          <p:cNvSpPr txBox="1"/>
          <p:nvPr/>
        </p:nvSpPr>
        <p:spPr>
          <a:xfrm>
            <a:off x="2017230" y="3000372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100px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88220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198686-853F-63B0-847A-40CBFDED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47" y="1005524"/>
            <a:ext cx="7258905" cy="48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430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878114" y="2858633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60"/>
          <a:stretch/>
        </p:blipFill>
        <p:spPr bwMode="auto">
          <a:xfrm>
            <a:off x="878114" y="2858634"/>
            <a:ext cx="4651829" cy="26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878114" y="1536018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cover;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EB592-B05D-EA7B-DEA7-FBEF880E15C5}"/>
              </a:ext>
            </a:extLst>
          </p:cNvPr>
          <p:cNvSpPr/>
          <p:nvPr/>
        </p:nvSpPr>
        <p:spPr>
          <a:xfrm>
            <a:off x="6662057" y="2858632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브라보 라이언">
            <a:extLst>
              <a:ext uri="{FF2B5EF4-FFF2-40B4-BE49-F238E27FC236}">
                <a16:creationId xmlns:a16="http://schemas.microsoft.com/office/drawing/2014/main" id="{9E4A241D-8BC2-2263-B360-642C8C5EE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7"/>
          <a:stretch/>
        </p:blipFill>
        <p:spPr bwMode="auto">
          <a:xfrm>
            <a:off x="6662057" y="2858633"/>
            <a:ext cx="2772229" cy="26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FA116F-EA3D-D2D1-606F-D18F609238F8}"/>
              </a:ext>
            </a:extLst>
          </p:cNvPr>
          <p:cNvSpPr/>
          <p:nvPr/>
        </p:nvSpPr>
        <p:spPr>
          <a:xfrm>
            <a:off x="6662057" y="1536017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contain;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6895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98DCA8-5AE5-ADEE-9C12-C173704B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79" y="1272022"/>
            <a:ext cx="9698642" cy="43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77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AB3253-D431-9772-FD74-D9ACB4EC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2" y="1446245"/>
            <a:ext cx="7913910" cy="49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77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7FB39-35C4-6887-E396-C19CD20223D4}"/>
              </a:ext>
            </a:extLst>
          </p:cNvPr>
          <p:cNvSpPr txBox="1"/>
          <p:nvPr/>
        </p:nvSpPr>
        <p:spPr>
          <a:xfrm>
            <a:off x="841829" y="1305341"/>
            <a:ext cx="98406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&lt;style&gt;</a:t>
            </a:r>
          </a:p>
          <a:p>
            <a:r>
              <a:rPr lang="en-US" altLang="ko-KR" dirty="0"/>
              <a:t>        body {</a:t>
            </a:r>
          </a:p>
          <a:p>
            <a:r>
              <a:rPr lang="en-US" altLang="ko-KR" dirty="0"/>
              <a:t>            height: 3000px;</a:t>
            </a:r>
          </a:p>
          <a:p>
            <a:r>
              <a:rPr lang="en-US" altLang="ko-KR" dirty="0"/>
              <a:t>        }</a:t>
            </a:r>
          </a:p>
          <a:p>
            <a:br>
              <a:rPr lang="en-US" altLang="ko-KR" dirty="0"/>
            </a:br>
            <a:r>
              <a:rPr lang="en-US" altLang="ko-KR" dirty="0"/>
              <a:t>        div {</a:t>
            </a:r>
          </a:p>
          <a:p>
            <a:r>
              <a:rPr lang="en-US" altLang="ko-KR" dirty="0"/>
              <a:t>            background-color: orange;</a:t>
            </a:r>
          </a:p>
          <a:p>
            <a:r>
              <a:rPr lang="en-US" altLang="ko-KR" dirty="0"/>
              <a:t>            background-image: </a:t>
            </a:r>
            <a:r>
              <a:rPr lang="en-US" altLang="ko-KR" dirty="0" err="1"/>
              <a:t>url</a:t>
            </a:r>
            <a:r>
              <a:rPr lang="en-US" altLang="ko-KR" dirty="0"/>
              <a:t>("https://item.kakaocdn.net/do/d84248170c2c52303db27306a00fb861f604e7b0e6900f9ac53a43965300eb9a");</a:t>
            </a:r>
          </a:p>
          <a:p>
            <a:r>
              <a:rPr lang="en-US" altLang="ko-KR" dirty="0"/>
              <a:t>            height: 900px;</a:t>
            </a:r>
          </a:p>
          <a:p>
            <a:r>
              <a:rPr lang="en-US" altLang="ko-KR" dirty="0"/>
              <a:t>            background-size: cover;</a:t>
            </a:r>
          </a:p>
          <a:p>
            <a:r>
              <a:rPr lang="en-US" altLang="ko-KR" dirty="0"/>
              <a:t>            background-attachment: scroll;</a:t>
            </a:r>
          </a:p>
          <a:p>
            <a:r>
              <a:rPr lang="en-US" altLang="ko-KR" dirty="0"/>
              <a:t>        }</a:t>
            </a:r>
          </a:p>
          <a:p>
            <a:r>
              <a:rPr lang="en-US" altLang="ko-KR" dirty="0"/>
              <a:t>    &lt;/style&gt;</a:t>
            </a:r>
          </a:p>
        </p:txBody>
      </p:sp>
    </p:spTree>
    <p:extLst>
      <p:ext uri="{BB962C8B-B14F-4D97-AF65-F5344CB8AC3E}">
        <p14:creationId xmlns:p14="http://schemas.microsoft.com/office/powerpoint/2010/main" val="99918993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378F0-0762-1F40-CE8E-324D0D76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0" y="521406"/>
            <a:ext cx="10842172" cy="5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36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CAA3D-D2F2-8609-A32C-8E039F45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6" y="362014"/>
            <a:ext cx="10729817" cy="61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2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409C048-3286-BF8C-0785-AE3518C81886}"/>
              </a:ext>
            </a:extLst>
          </p:cNvPr>
          <p:cNvGrpSpPr/>
          <p:nvPr/>
        </p:nvGrpSpPr>
        <p:grpSpPr>
          <a:xfrm>
            <a:off x="746449" y="1328391"/>
            <a:ext cx="9641204" cy="5147054"/>
            <a:chOff x="877078" y="1191625"/>
            <a:chExt cx="9237306" cy="49314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047600-07DA-63BF-8C78-5201BCE1E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078" y="1191625"/>
              <a:ext cx="9237306" cy="493142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B0FBCC-21E9-57AD-344A-C2E5C9BA838C}"/>
                </a:ext>
              </a:extLst>
            </p:cNvPr>
            <p:cNvSpPr/>
            <p:nvPr/>
          </p:nvSpPr>
          <p:spPr>
            <a:xfrm>
              <a:off x="7800393" y="4777273"/>
              <a:ext cx="2313991" cy="1345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5A89ADF4-0D88-2373-6AFB-F0E56CB0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chemeClr val="accent2"/>
                </a:solidFill>
              </a:rPr>
              <a:t>@import</a:t>
            </a:r>
            <a:r>
              <a:rPr lang="ko-KR" altLang="en-US" dirty="0">
                <a:solidFill>
                  <a:schemeClr val="accent2"/>
                </a:solidFill>
              </a:rPr>
              <a:t> 방식</a:t>
            </a:r>
          </a:p>
        </p:txBody>
      </p:sp>
    </p:spTree>
    <p:extLst>
      <p:ext uri="{BB962C8B-B14F-4D97-AF65-F5344CB8AC3E}">
        <p14:creationId xmlns:p14="http://schemas.microsoft.com/office/powerpoint/2010/main" val="294339665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69FBD1-2F98-8387-B13E-08BB984E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406111"/>
            <a:ext cx="11002337" cy="6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26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B5401-4976-F6DD-146C-956D8A86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87271"/>
            <a:ext cx="11306629" cy="60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68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5AADF5-5CDD-D1FB-1A33-FEE0B935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492514"/>
            <a:ext cx="11001829" cy="58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406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ADFA6-EB2F-224A-08DA-150555D4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9" y="334304"/>
            <a:ext cx="10999926" cy="6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86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4356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553C8-A116-45CC-F755-04F90932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500399"/>
            <a:ext cx="10992199" cy="5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048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F288CC-EFB0-EB06-BDDE-0DFF68D9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88701"/>
            <a:ext cx="11408229" cy="48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061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3621B9-E1A9-E179-328D-53B627B2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7" y="254961"/>
            <a:ext cx="10321432" cy="63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421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92175-88DF-A868-D5BC-96145913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" y="1260627"/>
            <a:ext cx="11858171" cy="43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한번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생각해 보세요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68119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93C06-E976-9BE0-94B5-9550B733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22" y="1765118"/>
            <a:ext cx="8716756" cy="33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7718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01DDB-C1CA-619D-448E-89FEFDD1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66" y="1481774"/>
            <a:ext cx="7325868" cy="38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52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5B3AD-7BCD-F238-A88A-7715EC53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5" y="306125"/>
            <a:ext cx="10491792" cy="62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910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1F328-9C27-A654-686A-4BE0F065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09547"/>
            <a:ext cx="10755086" cy="56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7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6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7A8958-CCA1-52EA-F199-82E03DF3C100}"/>
              </a:ext>
            </a:extLst>
          </p:cNvPr>
          <p:cNvSpPr/>
          <p:nvPr/>
        </p:nvSpPr>
        <p:spPr>
          <a:xfrm>
            <a:off x="3458749" y="1798677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4E946C-588C-3183-EBD6-1DDF0D3BCDE6}"/>
              </a:ext>
            </a:extLst>
          </p:cNvPr>
          <p:cNvSpPr/>
          <p:nvPr/>
        </p:nvSpPr>
        <p:spPr>
          <a:xfrm>
            <a:off x="958144" y="2531130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14584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D9F88-0750-0EA8-5942-BC80774C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15" y="621340"/>
            <a:ext cx="7600169" cy="5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756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15092F-4D48-CF2F-6AD1-972D6990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0" y="379885"/>
            <a:ext cx="10544856" cy="60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548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C811B-5261-88E1-159D-4ED950A7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743905"/>
            <a:ext cx="11038720" cy="53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508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947FF-8F8D-957E-7747-54407702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66858"/>
            <a:ext cx="11059886" cy="59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1901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4948"/>
            <a:ext cx="12192000" cy="3797558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/>
              <a:t>“</a:t>
            </a:r>
            <a:r>
              <a:rPr lang="ko-KR" altLang="en-US" sz="8000" b="1" dirty="0"/>
              <a:t>빨간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파란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초록색으로 예쁘게 칠해주세요</a:t>
            </a:r>
            <a:r>
              <a:rPr lang="en-US" altLang="ko-KR" sz="8000" b="1" dirty="0"/>
              <a:t>”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39898580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0EF80D-29BA-EB31-BD7B-1120DB9B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40" y="563505"/>
            <a:ext cx="9973120" cy="57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764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B37A5B-94C7-597D-43F8-21B5CFF7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90" y="915425"/>
            <a:ext cx="9044020" cy="50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632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물음표는 어떻게 생겨난 걸까? : 네이버 포스트">
            <a:extLst>
              <a:ext uri="{FF2B5EF4-FFF2-40B4-BE49-F238E27FC236}">
                <a16:creationId xmlns:a16="http://schemas.microsoft.com/office/drawing/2014/main" id="{4A060D4C-74C2-CDE7-7A1E-A04CDE7F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61" y="672744"/>
            <a:ext cx="9713677" cy="551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5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FB3A63-495A-C964-50B8-FF14BE383884}"/>
              </a:ext>
            </a:extLst>
          </p:cNvPr>
          <p:cNvSpPr txBox="1"/>
          <p:nvPr/>
        </p:nvSpPr>
        <p:spPr>
          <a:xfrm>
            <a:off x="531223" y="471496"/>
            <a:ext cx="8856618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"http://3.34.177.57:4000"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"choice"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"whatever"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상관 없음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제출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49CD4-BA6C-2D83-5AE0-56ED3502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" y="4541201"/>
            <a:ext cx="6011429" cy="10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6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7B4BC1-E287-C6BC-C2AF-4517ACC0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7200" b="1" dirty="0"/>
              <a:t>“A</a:t>
            </a:r>
            <a:r>
              <a:rPr lang="ko-KR" altLang="en-US" sz="7200" b="1" dirty="0"/>
              <a:t>는 빨간색</a:t>
            </a:r>
            <a:br>
              <a:rPr lang="en-US" altLang="ko-KR" sz="7200" b="1" dirty="0"/>
            </a:br>
            <a:r>
              <a:rPr lang="en-US" altLang="ko-KR" sz="7200" b="1" dirty="0"/>
              <a:t>B</a:t>
            </a:r>
            <a:r>
              <a:rPr lang="ko-KR" altLang="en-US" sz="7200" b="1" dirty="0"/>
              <a:t>는 파란색</a:t>
            </a:r>
            <a:br>
              <a:rPr lang="en-US" altLang="ko-KR" sz="7200" b="1" dirty="0"/>
            </a:br>
            <a:r>
              <a:rPr lang="en-US" altLang="ko-KR" sz="7200" b="1" dirty="0"/>
              <a:t>C</a:t>
            </a:r>
            <a:r>
              <a:rPr lang="ko-KR" altLang="en-US" sz="7200" b="1" dirty="0"/>
              <a:t>는 초록색으로</a:t>
            </a:r>
            <a:br>
              <a:rPr lang="en-US" altLang="ko-KR" sz="7200" b="1" dirty="0"/>
            </a:br>
            <a:r>
              <a:rPr lang="ko-KR" altLang="en-US" sz="7200" b="1" dirty="0"/>
              <a:t>예쁘게 칠해주세요</a:t>
            </a:r>
            <a:r>
              <a:rPr lang="en-US" altLang="ko-KR" sz="7200" b="1" dirty="0"/>
              <a:t>!”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41618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4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70C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1268" name="Picture 4" descr="킹오브더힐 바비짤 바비움짤 모음 : 네이버 블로그">
            <a:extLst>
              <a:ext uri="{FF2B5EF4-FFF2-40B4-BE49-F238E27FC236}">
                <a16:creationId xmlns:a16="http://schemas.microsoft.com/office/drawing/2014/main" id="{43BBC295-BAB1-731D-2E58-A19A7627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15" y="809851"/>
            <a:ext cx="2900461" cy="231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0" b="1" dirty="0"/>
              <a:t>CSS</a:t>
            </a:r>
            <a:r>
              <a:rPr lang="ko-KR" altLang="en-US" sz="8000" b="1" dirty="0"/>
              <a:t>를 적용 할 때도</a:t>
            </a:r>
            <a:br>
              <a:rPr lang="en-US" altLang="ko-KR" sz="8000" b="1" dirty="0"/>
            </a:br>
            <a:r>
              <a:rPr lang="ko-KR" altLang="en-US" sz="8000" b="1" dirty="0"/>
              <a:t>어떤 곳에 적용할 지</a:t>
            </a:r>
            <a:br>
              <a:rPr lang="en-US" altLang="ko-KR" sz="8000" b="1" dirty="0"/>
            </a:br>
            <a:r>
              <a:rPr lang="ko-KR" altLang="en-US" sz="8000" b="1" dirty="0"/>
              <a:t>정확하게 불러주는 것이</a:t>
            </a:r>
            <a:br>
              <a:rPr lang="en-US" altLang="ko-KR" sz="8000" b="1" dirty="0"/>
            </a:br>
            <a:r>
              <a:rPr lang="ko-KR" altLang="en-US" sz="8000" b="1" dirty="0"/>
              <a:t>중요합니다</a:t>
            </a:r>
            <a:r>
              <a:rPr lang="en-US" altLang="ko-KR" sz="8000" b="1" dirty="0"/>
              <a:t>~!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16137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2050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r>
              <a:rPr lang="en-US" altLang="ko-KR" dirty="0">
                <a:solidFill>
                  <a:schemeClr val="accent2"/>
                </a:solidFill>
              </a:rPr>
              <a:t>(Selector)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style(design, layout </a:t>
            </a:r>
            <a:r>
              <a:rPr lang="en-US" altLang="ko-KR" i="0" dirty="0" err="1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etc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 하여야 하므로 </a:t>
            </a:r>
            <a:r>
              <a:rPr lang="en-US" altLang="ko-KR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사용을 위해서는 스타일을 적용하고자 하는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할 수 있어야 한다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스타일을 적용하고자 하는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에서 제공하는 수단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93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(Property)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하고 </a:t>
            </a:r>
            <a:r>
              <a:rPr lang="en-US" altLang="ko-KR" b="0" i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{ }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내에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값을 지정하여 다양한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</a:t>
            </a:r>
            <a:endParaRPr lang="en-US" altLang="ko-KR" b="0" i="0" dirty="0">
              <a:solidFill>
                <a:schemeClr val="accent2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은 </a:t>
            </a:r>
            <a:r>
              <a:rPr lang="ko-KR" altLang="en-US" b="0" i="0" u="none" strike="noStrike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표준 스펙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이미 지정되어 있는 것을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사용자가 임의로 정의할 수 없다</a:t>
            </a:r>
            <a:endParaRPr lang="en-US" altLang="ko-KR" b="0" i="0" dirty="0">
              <a:solidFill>
                <a:srgbClr val="333333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개의 프로퍼티를 연속해서 지정할 수 있으며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세미콜론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(;)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구분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347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값</a:t>
            </a:r>
            <a:r>
              <a:rPr lang="en-US" altLang="ko-KR" dirty="0">
                <a:solidFill>
                  <a:schemeClr val="accent2"/>
                </a:solidFill>
              </a:rPr>
              <a:t>(Value)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값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은 해당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 사용할 수 있는 값을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키워드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나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크기 단위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또는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색상 단위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 등의 특정 단위로 지정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6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247397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선택자니까</a:t>
            </a:r>
            <a:r>
              <a:rPr lang="en-US" altLang="ko-KR" dirty="0"/>
              <a:t> </a:t>
            </a:r>
            <a:r>
              <a:rPr lang="ko-KR" altLang="en-US" dirty="0"/>
              <a:t>기본적인 </a:t>
            </a:r>
            <a:r>
              <a:rPr lang="ko-KR" altLang="en-US" dirty="0" err="1"/>
              <a:t>선택자겠죠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별도의 테크닉 없이</a:t>
            </a:r>
            <a:r>
              <a:rPr lang="en-US" altLang="ko-KR" dirty="0"/>
              <a:t>, </a:t>
            </a:r>
            <a:r>
              <a:rPr lang="ko-KR" altLang="en-US" dirty="0"/>
              <a:t>순수하게 무엇인가를 호출 할 때 사용합니다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전체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태그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Class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ID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993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E1A3F-C33C-C6F0-A22D-77017654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" y="411174"/>
            <a:ext cx="9261282" cy="60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4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4BE83-ECC7-4C63-6FD0-84E6B8DA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1" y="366639"/>
            <a:ext cx="9045032" cy="61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4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8A1355-E6CE-15FE-C4E8-F1902134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9" y="298923"/>
            <a:ext cx="9710579" cy="62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205F26-95D0-5086-8310-925723B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4" y="410547"/>
            <a:ext cx="9236276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1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691" y="1328391"/>
            <a:ext cx="6294098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전체 태그에 대한 </a:t>
            </a:r>
            <a:r>
              <a:rPr lang="ko-KR" altLang="en-US" dirty="0" err="1"/>
              <a:t>글자색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하얀색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&lt;span&gt; </a:t>
            </a:r>
            <a:r>
              <a:rPr lang="ko-KR" altLang="en-US" dirty="0">
                <a:sym typeface="Wingdings" panose="05000000000000000000" pitchFamily="2" charset="2"/>
              </a:rPr>
              <a:t>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id </a:t>
            </a:r>
            <a:r>
              <a:rPr lang="ko-KR" altLang="en-US" dirty="0"/>
              <a:t>가 </a:t>
            </a:r>
            <a:r>
              <a:rPr lang="en-US" altLang="ko-KR" dirty="0"/>
              <a:t>first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class </a:t>
            </a:r>
            <a:r>
              <a:rPr lang="ko-KR" altLang="en-US" dirty="0"/>
              <a:t>가 </a:t>
            </a:r>
            <a:r>
              <a:rPr lang="en-US" altLang="ko-KR" dirty="0"/>
              <a:t>second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초록색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2D43B-2582-9EC1-8D57-CC2CB745B678}"/>
              </a:ext>
            </a:extLst>
          </p:cNvPr>
          <p:cNvSpPr txBox="1"/>
          <p:nvPr/>
        </p:nvSpPr>
        <p:spPr>
          <a:xfrm>
            <a:off x="510989" y="1550333"/>
            <a:ext cx="4753468" cy="26161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예제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연습을 해봅시다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기본 선택자를 위한 예제입니다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선택자로 선택하기</a:t>
            </a: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"second"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285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3677621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복합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특수한 요소를 호출하고 싶을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기본 선택자만으로는 선택이 불가능한 경우에 사용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일치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자식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후손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일반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0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4D99CE-77F8-2744-6AC2-DAB52651E98B}"/>
              </a:ext>
            </a:extLst>
          </p:cNvPr>
          <p:cNvGrpSpPr/>
          <p:nvPr/>
        </p:nvGrpSpPr>
        <p:grpSpPr>
          <a:xfrm>
            <a:off x="431133" y="533517"/>
            <a:ext cx="9897855" cy="5857951"/>
            <a:chOff x="431133" y="533517"/>
            <a:chExt cx="9897855" cy="5857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87644-7C53-7A51-BCE9-EAF17306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33" y="533517"/>
              <a:ext cx="9897855" cy="57909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178B0-6D82-CA20-DA89-E60228E68875}"/>
                </a:ext>
              </a:extLst>
            </p:cNvPr>
            <p:cNvSpPr/>
            <p:nvPr/>
          </p:nvSpPr>
          <p:spPr>
            <a:xfrm>
              <a:off x="9274629" y="4385387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492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BBD7B-7058-4293-3D39-D2BB1E32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1" y="335902"/>
            <a:ext cx="9425963" cy="61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54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588910-822A-DA10-E94D-66A0D1780981}"/>
              </a:ext>
            </a:extLst>
          </p:cNvPr>
          <p:cNvGrpSpPr/>
          <p:nvPr/>
        </p:nvGrpSpPr>
        <p:grpSpPr>
          <a:xfrm>
            <a:off x="235971" y="330821"/>
            <a:ext cx="10755490" cy="6196358"/>
            <a:chOff x="235971" y="330821"/>
            <a:chExt cx="10755490" cy="61963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52B823-D676-B42E-2ED2-770CFA5B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971" y="330821"/>
              <a:ext cx="10606200" cy="619635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4E71AE-06DE-3A26-6523-14B60B1FD33E}"/>
                </a:ext>
              </a:extLst>
            </p:cNvPr>
            <p:cNvSpPr/>
            <p:nvPr/>
          </p:nvSpPr>
          <p:spPr>
            <a:xfrm>
              <a:off x="9937102" y="4521098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56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4AE988-DA05-D22F-E74C-782E51718757}"/>
              </a:ext>
            </a:extLst>
          </p:cNvPr>
          <p:cNvGrpSpPr/>
          <p:nvPr/>
        </p:nvGrpSpPr>
        <p:grpSpPr>
          <a:xfrm>
            <a:off x="285275" y="368559"/>
            <a:ext cx="10706187" cy="6158620"/>
            <a:chOff x="285275" y="368559"/>
            <a:chExt cx="10706187" cy="61586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85683D-6789-D084-A543-D8A9D9A4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75" y="368559"/>
              <a:ext cx="10638829" cy="61208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BFDE8-55B1-49BC-A6B7-7D3B61C48321}"/>
                </a:ext>
              </a:extLst>
            </p:cNvPr>
            <p:cNvSpPr/>
            <p:nvPr/>
          </p:nvSpPr>
          <p:spPr>
            <a:xfrm>
              <a:off x="9741160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19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Linus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강한공군체 Bold" panose="020B0800000101010101" pitchFamily="34" charset="-127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Benedict Torvalds</a:t>
            </a:r>
            <a:endParaRPr lang="ko-KR" altLang="en-US" dirty="0"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</p:txBody>
      </p:sp>
      <p:pic>
        <p:nvPicPr>
          <p:cNvPr id="2052" name="Picture 4" descr="세상 바꾸는 체인지 메이커] 괴짜 왕의 반란 … 개미와 재미의 힘으로 IT 틀 바꾸다 | 중앙일보">
            <a:extLst>
              <a:ext uri="{FF2B5EF4-FFF2-40B4-BE49-F238E27FC236}">
                <a16:creationId xmlns:a16="http://schemas.microsoft.com/office/drawing/2014/main" id="{08333DEB-E853-8816-DEA2-9A0B9E424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9143"/>
            <a:ext cx="5238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32594B5C-A729-DBA0-A856-D41FD1AF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" y="155864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180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8D2F85-86FE-BD86-3B57-ACE82DAF1A0A}"/>
              </a:ext>
            </a:extLst>
          </p:cNvPr>
          <p:cNvGrpSpPr/>
          <p:nvPr/>
        </p:nvGrpSpPr>
        <p:grpSpPr>
          <a:xfrm>
            <a:off x="323019" y="405882"/>
            <a:ext cx="10672865" cy="6121297"/>
            <a:chOff x="323019" y="405882"/>
            <a:chExt cx="10672865" cy="61212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F4FE0-AD08-6F70-A534-2CC4EB7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19" y="405882"/>
              <a:ext cx="10672865" cy="60462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6A3DF-3423-5DEF-F1BB-550ACC1E5784}"/>
                </a:ext>
              </a:extLst>
            </p:cNvPr>
            <p:cNvSpPr/>
            <p:nvPr/>
          </p:nvSpPr>
          <p:spPr>
            <a:xfrm>
              <a:off x="9745582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674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일치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033" y="1328391"/>
            <a:ext cx="6258756" cy="532844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동물원 밖의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사파리 안의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초록색</a:t>
            </a:r>
            <a:endParaRPr lang="en-US" altLang="ko-KR" dirty="0"/>
          </a:p>
          <a:p>
            <a:r>
              <a:rPr lang="ko-KR" altLang="en-US" dirty="0"/>
              <a:t>호랑이만 선택</a:t>
            </a:r>
            <a:r>
              <a:rPr lang="en-US" altLang="ko-KR" dirty="0"/>
              <a:t>, </a:t>
            </a:r>
            <a:r>
              <a:rPr lang="ko-KR" altLang="en-US" dirty="0"/>
              <a:t>배경을 노란색</a:t>
            </a:r>
            <a:endParaRPr lang="en-US" altLang="ko-KR" dirty="0"/>
          </a:p>
          <a:p>
            <a:r>
              <a:rPr lang="ko-KR" altLang="en-US" dirty="0"/>
              <a:t>사자를 전부 선택</a:t>
            </a:r>
            <a:r>
              <a:rPr lang="en-US" altLang="ko-KR" dirty="0"/>
              <a:t>, </a:t>
            </a:r>
            <a:r>
              <a:rPr lang="ko-KR" altLang="en-US" dirty="0"/>
              <a:t>글자를 하얀색</a:t>
            </a:r>
            <a:endParaRPr lang="en-US" altLang="ko-KR" dirty="0"/>
          </a:p>
          <a:p>
            <a:r>
              <a:rPr lang="ko-KR" altLang="en-US" dirty="0"/>
              <a:t>동물원 안의 사자만 선택</a:t>
            </a:r>
            <a:r>
              <a:rPr lang="en-US" altLang="ko-KR" dirty="0"/>
              <a:t>, </a:t>
            </a:r>
            <a:r>
              <a:rPr lang="ko-KR" altLang="en-US" dirty="0"/>
              <a:t>폰트를 두껍게</a:t>
            </a:r>
            <a:endParaRPr lang="en-US" altLang="ko-KR" dirty="0"/>
          </a:p>
          <a:p>
            <a:r>
              <a:rPr lang="ko-KR" altLang="en-US" dirty="0"/>
              <a:t>호랑이 뒤에 있는 사육사를 선택</a:t>
            </a:r>
            <a:r>
              <a:rPr lang="en-US" altLang="ko-KR" dirty="0"/>
              <a:t>, </a:t>
            </a:r>
            <a:r>
              <a:rPr lang="ko-KR" altLang="en-US" dirty="0"/>
              <a:t>배경을 하늘색</a:t>
            </a:r>
            <a:endParaRPr lang="en-US" altLang="ko-KR" dirty="0"/>
          </a:p>
          <a:p>
            <a:r>
              <a:rPr lang="ko-KR" altLang="en-US" dirty="0"/>
              <a:t>사파리 사자 뒤에 있는 사육사를 모두 선택</a:t>
            </a:r>
            <a:r>
              <a:rPr lang="en-US" altLang="ko-KR" dirty="0"/>
              <a:t>, </a:t>
            </a:r>
            <a:r>
              <a:rPr lang="ko-KR" altLang="en-US" dirty="0"/>
              <a:t>배경을 오렌지색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CE828-A6C6-3893-63B9-3B5F9B1A5EB3}"/>
              </a:ext>
            </a:extLst>
          </p:cNvPr>
          <p:cNvSpPr txBox="1"/>
          <p:nvPr/>
        </p:nvSpPr>
        <p:spPr>
          <a:xfrm>
            <a:off x="348448" y="1443841"/>
            <a:ext cx="4963781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복합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동물원에 왔어요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여긴 사파리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"tiger"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팬더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사파리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83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531592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1053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사용자의 행동에 따라 변화하는 </a:t>
            </a:r>
            <a:r>
              <a:rPr lang="ko-KR" altLang="en-US" dirty="0">
                <a:solidFill>
                  <a:schemeClr val="accent2"/>
                </a:solidFill>
              </a:rPr>
              <a:t>가상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상황</a:t>
            </a:r>
            <a:r>
              <a:rPr lang="ko-KR" altLang="en-US" dirty="0"/>
              <a:t>에 따라서 요소 선택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요소의 상황에 따라 사용자가 원하는 요소를 선택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특정 요소를 부정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ko-KR" altLang="en-US" dirty="0"/>
              <a:t>사용자의 행동에 따라 변화 </a:t>
            </a:r>
            <a:r>
              <a:rPr lang="en-US" altLang="ko-KR" dirty="0"/>
              <a:t>: Hover, Active, Focus</a:t>
            </a:r>
          </a:p>
          <a:p>
            <a:pPr lvl="1"/>
            <a:r>
              <a:rPr lang="ko-KR" altLang="en-US" dirty="0"/>
              <a:t>요소의 상황 </a:t>
            </a:r>
            <a:r>
              <a:rPr lang="en-US" altLang="ko-KR" dirty="0"/>
              <a:t>: first-child, last-child, nth-child</a:t>
            </a:r>
          </a:p>
          <a:p>
            <a:pPr lvl="1"/>
            <a:r>
              <a:rPr lang="ko-KR" altLang="en-US" dirty="0"/>
              <a:t>부정 선택 </a:t>
            </a:r>
            <a:r>
              <a:rPr lang="en-US" altLang="ko-KR" dirty="0"/>
              <a:t>: not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1130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18302B-E4E9-812D-77BE-14C67E10B093}"/>
              </a:ext>
            </a:extLst>
          </p:cNvPr>
          <p:cNvGrpSpPr/>
          <p:nvPr/>
        </p:nvGrpSpPr>
        <p:grpSpPr>
          <a:xfrm>
            <a:off x="304800" y="665416"/>
            <a:ext cx="10929209" cy="5880813"/>
            <a:chOff x="304800" y="665416"/>
            <a:chExt cx="10929209" cy="58808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DCEAC-24BB-5622-F4A5-EFB1F73CB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665416"/>
              <a:ext cx="10810875" cy="581321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01D456C-0693-B133-2839-D1D3445838F2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6371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976644E-96C7-0800-4019-7CF6F5DACE27}"/>
              </a:ext>
            </a:extLst>
          </p:cNvPr>
          <p:cNvGrpSpPr/>
          <p:nvPr/>
        </p:nvGrpSpPr>
        <p:grpSpPr>
          <a:xfrm>
            <a:off x="200025" y="524210"/>
            <a:ext cx="11033984" cy="6022019"/>
            <a:chOff x="200025" y="524210"/>
            <a:chExt cx="11033984" cy="60220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245B92-DFD3-8D00-6133-0223A3A5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524210"/>
              <a:ext cx="10848975" cy="58095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0ED125-FB5A-0E2C-B851-92ED873207DD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535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9D0F7D-D56F-1A40-F908-494B66D6A670}"/>
              </a:ext>
            </a:extLst>
          </p:cNvPr>
          <p:cNvGrpSpPr/>
          <p:nvPr/>
        </p:nvGrpSpPr>
        <p:grpSpPr>
          <a:xfrm>
            <a:off x="152400" y="549655"/>
            <a:ext cx="10881584" cy="5901324"/>
            <a:chOff x="152400" y="549655"/>
            <a:chExt cx="10881584" cy="5901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11224-E71D-23D0-E30B-431337B2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549655"/>
              <a:ext cx="10791825" cy="57586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1FD7CF-0A21-8279-AF09-89EBCC419A4D}"/>
                </a:ext>
              </a:extLst>
            </p:cNvPr>
            <p:cNvSpPr/>
            <p:nvPr/>
          </p:nvSpPr>
          <p:spPr>
            <a:xfrm>
              <a:off x="9783682" y="456247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534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Focus</a:t>
            </a:r>
            <a:r>
              <a:rPr lang="ko-KR" altLang="en-US" dirty="0"/>
              <a:t>가 안되는 요소에 </a:t>
            </a:r>
            <a:r>
              <a:rPr lang="ko-KR" altLang="en-US" dirty="0">
                <a:solidFill>
                  <a:schemeClr val="accent2"/>
                </a:solidFill>
              </a:rPr>
              <a:t>강제로 추가</a:t>
            </a:r>
            <a:r>
              <a:rPr lang="ko-KR" altLang="en-US" dirty="0"/>
              <a:t>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속성으로 </a:t>
            </a:r>
            <a:r>
              <a:rPr lang="en-US" altLang="ko-KR" dirty="0" err="1">
                <a:solidFill>
                  <a:schemeClr val="accent1"/>
                </a:solidFill>
              </a:rPr>
              <a:t>tabindex</a:t>
            </a:r>
            <a:r>
              <a:rPr lang="en-US" altLang="ko-KR" dirty="0">
                <a:solidFill>
                  <a:schemeClr val="accent1"/>
                </a:solidFill>
              </a:rPr>
              <a:t>=“-1”</a:t>
            </a:r>
            <a:r>
              <a:rPr lang="en-US" altLang="ko-KR" dirty="0"/>
              <a:t> </a:t>
            </a:r>
            <a:r>
              <a:rPr lang="ko-KR" altLang="en-US" dirty="0"/>
              <a:t>값을 주어서 포커스 효과를 줄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이름을 보고 유추 할 수 있듯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Tab </a:t>
            </a:r>
            <a:r>
              <a:rPr lang="ko-KR" altLang="en-US" dirty="0">
                <a:solidFill>
                  <a:schemeClr val="accent2"/>
                </a:solidFill>
              </a:rPr>
              <a:t>키</a:t>
            </a:r>
            <a:r>
              <a:rPr lang="ko-KR" altLang="en-US" dirty="0"/>
              <a:t>를 눌러서 포커스를 하는 순서를 지정하는 속성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“-1” </a:t>
            </a:r>
            <a:r>
              <a:rPr lang="ko-KR" altLang="en-US" dirty="0"/>
              <a:t>이외의 값을 넣을 경우 기존 페이지의 포커스 흐름이 깨지기 때문에 </a:t>
            </a:r>
            <a:r>
              <a:rPr lang="ko-KR" altLang="en-US" dirty="0" err="1"/>
              <a:t>비추천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234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&lt;h1&gt;, &lt;a&gt; 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&lt;input</a:t>
            </a:r>
            <a:r>
              <a:rPr lang="ko-KR" altLang="en-US" dirty="0"/>
              <a:t> </a:t>
            </a:r>
            <a:r>
              <a:rPr lang="en-US" altLang="ko-KR" dirty="0"/>
              <a:t>type=“text”&gt; </a:t>
            </a:r>
            <a:r>
              <a:rPr lang="ko-KR" altLang="en-US" dirty="0"/>
              <a:t>태그는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&lt;h1&gt; </a:t>
            </a:r>
            <a:r>
              <a:rPr lang="ko-KR" altLang="en-US" dirty="0"/>
              <a:t>태그에 마우스가 올라가면 글자가 빨간색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&lt;a&gt; </a:t>
            </a:r>
            <a:r>
              <a:rPr lang="ko-KR" altLang="en-US" dirty="0"/>
              <a:t>태그를 클릭 하고 있으면 배경이 파란색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&lt;input&gt; </a:t>
            </a:r>
            <a:r>
              <a:rPr lang="ko-KR" altLang="en-US" dirty="0"/>
              <a:t>태그 중 하나의 </a:t>
            </a:r>
            <a:r>
              <a:rPr lang="en-US" altLang="ko-KR" dirty="0"/>
              <a:t>&lt;input&gt; </a:t>
            </a:r>
            <a:r>
              <a:rPr lang="ko-KR" altLang="en-US" dirty="0"/>
              <a:t>태그에 포커스가 가면 입력창이 오렌지색으로 변경</a:t>
            </a:r>
          </a:p>
        </p:txBody>
      </p:sp>
    </p:spTree>
    <p:extLst>
      <p:ext uri="{BB962C8B-B14F-4D97-AF65-F5344CB8AC3E}">
        <p14:creationId xmlns:p14="http://schemas.microsoft.com/office/powerpoint/2010/main" val="2369335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F330CAE-9CCB-8857-A91C-0F3C06172CC6}"/>
              </a:ext>
            </a:extLst>
          </p:cNvPr>
          <p:cNvGrpSpPr/>
          <p:nvPr/>
        </p:nvGrpSpPr>
        <p:grpSpPr>
          <a:xfrm>
            <a:off x="209703" y="406246"/>
            <a:ext cx="10824281" cy="6127903"/>
            <a:chOff x="209703" y="406246"/>
            <a:chExt cx="10824281" cy="6127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77C767-28D8-A8B4-B8D6-42417ADB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703" y="406246"/>
              <a:ext cx="10629748" cy="60455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5CDC89-533F-E470-015C-6851342E31B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593F22A-0159-EE0B-CB19-B0123DB8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1" y="3595531"/>
            <a:ext cx="6362525" cy="15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9218" name="Picture 2" descr="기성용 '답답하면 니들이 뛰던가' | ㅍㅍㅅㅅ">
            <a:extLst>
              <a:ext uri="{FF2B5EF4-FFF2-40B4-BE49-F238E27FC236}">
                <a16:creationId xmlns:a16="http://schemas.microsoft.com/office/drawing/2014/main" id="{8FFA7E96-ABD7-1745-A054-037C0AE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6" y="1466010"/>
            <a:ext cx="6375587" cy="52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67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B0AF65B-CB08-F276-8717-7415CC32C05D}"/>
              </a:ext>
            </a:extLst>
          </p:cNvPr>
          <p:cNvGrpSpPr/>
          <p:nvPr/>
        </p:nvGrpSpPr>
        <p:grpSpPr>
          <a:xfrm>
            <a:off x="452433" y="433823"/>
            <a:ext cx="10581551" cy="6100326"/>
            <a:chOff x="452433" y="433823"/>
            <a:chExt cx="10581551" cy="6100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E67AB-5A9C-65A9-6E45-F5E8D151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3" y="433823"/>
              <a:ext cx="10291768" cy="599035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A648E5-BBCA-825B-B7C7-3085C3A6832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3238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4C793D5-6493-7C7B-5E09-F43311D2254D}"/>
              </a:ext>
            </a:extLst>
          </p:cNvPr>
          <p:cNvGrpSpPr/>
          <p:nvPr/>
        </p:nvGrpSpPr>
        <p:grpSpPr>
          <a:xfrm>
            <a:off x="391276" y="396990"/>
            <a:ext cx="10642708" cy="6137159"/>
            <a:chOff x="391276" y="396990"/>
            <a:chExt cx="10642708" cy="61371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13E689-EFFB-664A-FCD1-2B6E3F36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76" y="396990"/>
              <a:ext cx="10324349" cy="606402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8853BC-2053-4200-F357-A0919586A977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814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FF6EBD9-918F-F509-1C6D-A8E7EB915E34}"/>
              </a:ext>
            </a:extLst>
          </p:cNvPr>
          <p:cNvGrpSpPr/>
          <p:nvPr/>
        </p:nvGrpSpPr>
        <p:grpSpPr>
          <a:xfrm>
            <a:off x="358013" y="439899"/>
            <a:ext cx="10675971" cy="6094250"/>
            <a:chOff x="358013" y="439899"/>
            <a:chExt cx="10675971" cy="6094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75476E-F87F-8AE2-06D4-B065C01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13" y="439899"/>
              <a:ext cx="10252837" cy="597820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FB987E-D4D8-20FD-782C-3815D1DE5690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5C5D3B-6C36-8204-DD28-7A5665DB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35" y="4195527"/>
            <a:ext cx="4548698" cy="2105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0F830-5C45-3D6E-C3F1-6CBF13F8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35" y="4240994"/>
            <a:ext cx="4548698" cy="2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8F9124-5257-FA4F-AD87-ED11185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4" y="418769"/>
            <a:ext cx="9780751" cy="60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0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40715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328390"/>
            <a:ext cx="5980590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사자</a:t>
            </a:r>
            <a:r>
              <a:rPr lang="en-US" altLang="ko-KR" dirty="0"/>
              <a:t>, </a:t>
            </a:r>
            <a:r>
              <a:rPr lang="ko-KR" altLang="en-US" dirty="0" err="1"/>
              <a:t>재규어</a:t>
            </a:r>
            <a:r>
              <a:rPr lang="en-US" altLang="ko-KR" dirty="0"/>
              <a:t>, </a:t>
            </a:r>
            <a:r>
              <a:rPr lang="ko-KR" altLang="en-US" dirty="0"/>
              <a:t>치타</a:t>
            </a:r>
            <a:r>
              <a:rPr lang="en-US" altLang="ko-KR" dirty="0"/>
              <a:t>, </a:t>
            </a:r>
            <a:r>
              <a:rPr lang="ko-KR" altLang="en-US" dirty="0"/>
              <a:t>하이에나</a:t>
            </a:r>
            <a:r>
              <a:rPr lang="en-US" altLang="ko-KR" dirty="0"/>
              <a:t>	</a:t>
            </a:r>
            <a:r>
              <a:rPr lang="ko-KR" altLang="en-US" dirty="0"/>
              <a:t>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곰만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보라색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초식 동물만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초록색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하이에나만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마우스가 올라가면 배경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호랑이만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2A4E7-14C3-3622-407A-39F2F426A6E1}"/>
              </a:ext>
            </a:extLst>
          </p:cNvPr>
          <p:cNvSpPr txBox="1"/>
          <p:nvPr/>
        </p:nvSpPr>
        <p:spPr>
          <a:xfrm>
            <a:off x="510988" y="1546103"/>
            <a:ext cx="4928529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재규어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치타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얼룩말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하이에나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94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7211398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4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선택 된 요소의 앞</a:t>
            </a:r>
            <a:r>
              <a:rPr lang="en-US" altLang="ko-KR" dirty="0"/>
              <a:t>, </a:t>
            </a:r>
            <a:r>
              <a:rPr lang="ko-KR" altLang="en-US" dirty="0"/>
              <a:t>뒤에 별도의 </a:t>
            </a:r>
            <a:r>
              <a:rPr lang="en-US" altLang="ko-KR" dirty="0">
                <a:solidFill>
                  <a:schemeClr val="accent2"/>
                </a:solidFill>
              </a:rPr>
              <a:t>Content </a:t>
            </a:r>
            <a:r>
              <a:rPr lang="ko-KR" altLang="en-US" dirty="0">
                <a:solidFill>
                  <a:schemeClr val="accent2"/>
                </a:solidFill>
              </a:rPr>
              <a:t>를 삽입</a:t>
            </a:r>
            <a:r>
              <a:rPr lang="ko-KR" altLang="en-US" dirty="0"/>
              <a:t>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반드시 </a:t>
            </a:r>
            <a:r>
              <a:rPr lang="en-US" altLang="ko-KR" dirty="0"/>
              <a:t>content </a:t>
            </a:r>
            <a:r>
              <a:rPr lang="ko-KR" altLang="en-US" dirty="0"/>
              <a:t>라는 속성을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빈 값</a:t>
            </a:r>
            <a:r>
              <a:rPr lang="en-US" altLang="ko-KR" dirty="0"/>
              <a:t>(“”) </a:t>
            </a:r>
            <a:r>
              <a:rPr lang="ko-KR" altLang="en-US" dirty="0"/>
              <a:t>이라도 넣어 주어야 적용이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en-US" altLang="ko-KR" dirty="0"/>
              <a:t>After : </a:t>
            </a:r>
            <a:r>
              <a:rPr lang="ko-KR" altLang="en-US" dirty="0"/>
              <a:t>요소의 뒤에 내용 삽입</a:t>
            </a:r>
            <a:endParaRPr lang="en-US" altLang="ko-KR" dirty="0"/>
          </a:p>
          <a:p>
            <a:pPr lvl="1"/>
            <a:r>
              <a:rPr lang="en-US" altLang="ko-KR" dirty="0"/>
              <a:t>Before : </a:t>
            </a:r>
            <a:r>
              <a:rPr lang="ko-KR" altLang="en-US" dirty="0"/>
              <a:t>요소의 앞에 내용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0967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95F5B3-4968-AEF6-2006-03C2FE34ED15}"/>
              </a:ext>
            </a:extLst>
          </p:cNvPr>
          <p:cNvGrpSpPr/>
          <p:nvPr/>
        </p:nvGrpSpPr>
        <p:grpSpPr>
          <a:xfrm>
            <a:off x="330508" y="394175"/>
            <a:ext cx="10703476" cy="6139974"/>
            <a:chOff x="330508" y="394175"/>
            <a:chExt cx="10703476" cy="61399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36FCDE-073D-BFA2-27A1-CCCA3A34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508" y="394175"/>
              <a:ext cx="10508942" cy="60696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6FF971-89E3-3C0F-FB9B-05738BBE1308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668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4CEDA0-CBFE-4AA2-FB21-43ACB3779DD7}"/>
              </a:ext>
            </a:extLst>
          </p:cNvPr>
          <p:cNvGrpSpPr/>
          <p:nvPr/>
        </p:nvGrpSpPr>
        <p:grpSpPr>
          <a:xfrm>
            <a:off x="517573" y="466725"/>
            <a:ext cx="10516411" cy="6067424"/>
            <a:chOff x="517573" y="466725"/>
            <a:chExt cx="10516411" cy="60674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107F1B-416A-4922-65DE-818D23EF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73" y="466725"/>
              <a:ext cx="10461135" cy="5924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A4DB29-1D8F-A0BA-5197-26F73231EE1E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4377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&lt;div class=“box”&gt;</a:t>
            </a:r>
            <a:r>
              <a:rPr lang="ko-KR" altLang="en-US" dirty="0"/>
              <a:t>여기요</a:t>
            </a:r>
            <a:r>
              <a:rPr lang="en-US" altLang="ko-KR" dirty="0"/>
              <a:t>!&lt;/div&gt;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여기요 앞에</a:t>
            </a:r>
            <a:r>
              <a:rPr lang="en-US" altLang="ko-KR" dirty="0"/>
              <a:t>, “</a:t>
            </a:r>
            <a:r>
              <a:rPr lang="ko-KR" altLang="en-US" dirty="0"/>
              <a:t>택시</a:t>
            </a:r>
            <a:r>
              <a:rPr lang="en-US" altLang="ko-KR" dirty="0"/>
              <a:t>“ </a:t>
            </a:r>
            <a:r>
              <a:rPr lang="ko-KR" altLang="en-US" dirty="0"/>
              <a:t>넣기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겨이요 뒤에</a:t>
            </a:r>
            <a:r>
              <a:rPr lang="en-US" altLang="ko-KR" dirty="0"/>
              <a:t>, “</a:t>
            </a:r>
            <a:r>
              <a:rPr lang="ko-KR" altLang="en-US" dirty="0"/>
              <a:t>빨리</a:t>
            </a:r>
            <a:r>
              <a:rPr lang="en-US" altLang="ko-KR" dirty="0"/>
              <a:t>” </a:t>
            </a:r>
            <a:r>
              <a:rPr lang="ko-KR" altLang="en-US" dirty="0"/>
              <a:t>넣기</a:t>
            </a:r>
          </a:p>
        </p:txBody>
      </p:sp>
    </p:spTree>
    <p:extLst>
      <p:ext uri="{BB962C8B-B14F-4D97-AF65-F5344CB8AC3E}">
        <p14:creationId xmlns:p14="http://schemas.microsoft.com/office/powerpoint/2010/main" val="24305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더십, 관찰과 피드백으로 시작하라">
            <a:extLst>
              <a:ext uri="{FF2B5EF4-FFF2-40B4-BE49-F238E27FC236}">
                <a16:creationId xmlns:a16="http://schemas.microsoft.com/office/drawing/2014/main" id="{31DC31A2-D764-67CB-CFD1-DEB551C4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25" y="1418983"/>
            <a:ext cx="6137149" cy="4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1D1AB55-B768-387F-17FA-578EAE12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이 하는 일은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실제로 의미 없는 </a:t>
            </a:r>
            <a:r>
              <a:rPr lang="en-US" altLang="ko-KR" dirty="0"/>
              <a:t>HTML </a:t>
            </a:r>
            <a:r>
              <a:rPr lang="ko-KR" altLang="en-US" dirty="0"/>
              <a:t>태그를 만들지 않고 요소 삽입이 가능하여 매우 자주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예를 들어 쇼핑몰 페이지에 메뉴에 </a:t>
            </a:r>
            <a:r>
              <a:rPr lang="en-US" altLang="ko-KR" dirty="0"/>
              <a:t>Hot, </a:t>
            </a:r>
            <a:r>
              <a:rPr lang="ko-KR" altLang="en-US" dirty="0"/>
              <a:t>추천 등을 넣기 위해 별도의 태그를 삽입 하는 것이 아니라 가상 요소 선택자를 활용하여 처리하면 편리함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5423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8725872" y="4945226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지정한 </a:t>
            </a:r>
            <a:r>
              <a:rPr lang="ko-KR" altLang="en-US" dirty="0">
                <a:solidFill>
                  <a:schemeClr val="accent2"/>
                </a:solidFill>
              </a:rPr>
              <a:t>특정 속성</a:t>
            </a:r>
            <a:r>
              <a:rPr lang="ko-KR" altLang="en-US" dirty="0"/>
              <a:t>을 가지고 있는 태그를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특정 속성만 지정</a:t>
            </a:r>
            <a:endParaRPr lang="en-US" altLang="ko-KR" dirty="0"/>
          </a:p>
          <a:p>
            <a:pPr lvl="1"/>
            <a:r>
              <a:rPr lang="ko-KR" altLang="en-US" dirty="0"/>
              <a:t>속성과 속성의 값을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2507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59084-008C-3034-A8E3-F2FB3E1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9" y="376710"/>
            <a:ext cx="8975382" cy="61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9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AB28CE-6AF4-FFB0-F996-DCED6BC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6" y="461962"/>
            <a:ext cx="1000621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960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754" y="1328390"/>
            <a:ext cx="5519036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Disabled </a:t>
            </a:r>
            <a:r>
              <a:rPr lang="ko-KR" altLang="en-US" dirty="0"/>
              <a:t>속성을 가진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속성이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값을 가지는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속성을 가지지 않는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A47EF-C338-1683-4D98-57C66924302D}"/>
              </a:ext>
            </a:extLst>
          </p:cNvPr>
          <p:cNvSpPr txBox="1"/>
          <p:nvPr/>
        </p:nvSpPr>
        <p:spPr>
          <a:xfrm>
            <a:off x="650289" y="1541454"/>
            <a:ext cx="5358625" cy="11695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"pw"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"000-0000-0000"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핸드폰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주민번호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31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스타일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110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14A33A-B002-AEA1-5DCF-D4589473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507597"/>
            <a:ext cx="10629900" cy="58428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A33D48-798E-2169-4160-10EFB2758A50}"/>
              </a:ext>
            </a:extLst>
          </p:cNvPr>
          <p:cNvSpPr/>
          <p:nvPr/>
        </p:nvSpPr>
        <p:spPr>
          <a:xfrm>
            <a:off x="6602332" y="752474"/>
            <a:ext cx="4399043" cy="403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자식 요소가 별도의 </a:t>
            </a:r>
            <a:r>
              <a:rPr lang="en-US" altLang="ko-KR" dirty="0">
                <a:solidFill>
                  <a:schemeClr val="accent2"/>
                </a:solidFill>
              </a:rPr>
              <a:t>Style </a:t>
            </a:r>
            <a:r>
              <a:rPr lang="ko-KR" altLang="en-US" dirty="0">
                <a:solidFill>
                  <a:schemeClr val="accent2"/>
                </a:solidFill>
              </a:rPr>
              <a:t>속성이 없을 경우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부모의 속성 값</a:t>
            </a:r>
            <a:r>
              <a:rPr lang="ko-KR" altLang="en-US" dirty="0"/>
              <a:t>을 그대로 </a:t>
            </a:r>
            <a:r>
              <a:rPr lang="ko-KR" altLang="en-US" dirty="0">
                <a:solidFill>
                  <a:schemeClr val="accent2"/>
                </a:solidFill>
              </a:rPr>
              <a:t>상속</a:t>
            </a:r>
            <a:r>
              <a:rPr lang="ko-KR" altLang="en-US" dirty="0"/>
              <a:t>하는 </a:t>
            </a:r>
            <a:r>
              <a:rPr lang="en-US" altLang="ko-KR" dirty="0"/>
              <a:t>CSS</a:t>
            </a:r>
            <a:r>
              <a:rPr lang="ko-KR" altLang="en-US" dirty="0"/>
              <a:t> 특성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상속이 되는 속성과 상속이 안되는 속성으로 구분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9444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2E65E4-2A93-FAB9-F38B-A70B6A35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25" y="845578"/>
            <a:ext cx="6739950" cy="51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92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자동 상속 되지 않는 속성의 값을 </a:t>
            </a:r>
            <a:r>
              <a:rPr lang="en-US" altLang="ko-KR" dirty="0">
                <a:solidFill>
                  <a:srgbClr val="0070C0"/>
                </a:solidFill>
              </a:rPr>
              <a:t>“inherit”</a:t>
            </a:r>
            <a:r>
              <a:rPr lang="ko-KR" altLang="en-US" dirty="0"/>
              <a:t>을 주어 부모의 </a:t>
            </a:r>
            <a:r>
              <a:rPr lang="en-US" altLang="ko-KR" dirty="0"/>
              <a:t>CSS </a:t>
            </a:r>
            <a:r>
              <a:rPr lang="ko-KR" altLang="en-US" dirty="0"/>
              <a:t>속성 값을 그대로 상속하게 하는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9767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81CDA0-B06A-B5EE-50AE-0FD9DE679A7E}"/>
              </a:ext>
            </a:extLst>
          </p:cNvPr>
          <p:cNvSpPr txBox="1"/>
          <p:nvPr/>
        </p:nvSpPr>
        <p:spPr>
          <a:xfrm>
            <a:off x="584835" y="514538"/>
            <a:ext cx="412650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51064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ko-KR" altLang="en-US" dirty="0"/>
              <a:t> 우선 순위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참조 방식 우선 순위와는 다른 개념입니다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같은 </a:t>
            </a:r>
            <a:r>
              <a:rPr lang="en-US" altLang="ko-KR" dirty="0"/>
              <a:t>HTML </a:t>
            </a:r>
            <a:r>
              <a:rPr lang="ko-KR" altLang="en-US" dirty="0"/>
              <a:t>요소가 여러 선택자에 의해서 선택 되었을 경우 어떤 선택자의 </a:t>
            </a:r>
            <a:r>
              <a:rPr lang="en-US" altLang="ko-KR" dirty="0"/>
              <a:t>CSS </a:t>
            </a:r>
            <a:r>
              <a:rPr lang="ko-KR" altLang="en-US" dirty="0"/>
              <a:t>속성을 우선 적용할지 결정하는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높은 선택자가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같으면</a:t>
            </a:r>
            <a:r>
              <a:rPr lang="en-US" altLang="ko-KR" dirty="0"/>
              <a:t>, </a:t>
            </a:r>
            <a:r>
              <a:rPr lang="ko-KR" altLang="en-US" dirty="0"/>
              <a:t>가장 마지막에 읽힌 선택자가 우선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346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051F7E-6C41-8C69-592B-3C1E21D1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72340"/>
            <a:ext cx="10696575" cy="55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77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1C3614-17A8-C757-8D97-03450590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33867"/>
            <a:ext cx="10779517" cy="55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982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en-US" altLang="ko-KR" dirty="0"/>
              <a:t>,</a:t>
            </a:r>
            <a:r>
              <a:rPr lang="ko-KR" altLang="en-US" dirty="0"/>
              <a:t> 우선 순위</a:t>
            </a:r>
            <a:r>
              <a:rPr lang="en-US" altLang="ko-KR" dirty="0"/>
              <a:t> </a:t>
            </a:r>
            <a:r>
              <a:rPr lang="ko-KR" altLang="en-US" dirty="0"/>
              <a:t>점수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!important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9999999999</a:t>
            </a:r>
            <a:r>
              <a:rPr lang="ko-KR" altLang="en-US" dirty="0"/>
              <a:t>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인라인 방식 </a:t>
            </a:r>
            <a:r>
              <a:rPr lang="en-US" altLang="ko-KR" dirty="0"/>
              <a:t>: 1000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#ID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.Class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r>
              <a:rPr lang="en-US" altLang="ko-KR" dirty="0"/>
              <a:t>(*) : 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78429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6D300B-9728-0E74-4352-10F9683F8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/>
          <a:stretch/>
        </p:blipFill>
        <p:spPr>
          <a:xfrm>
            <a:off x="1943100" y="634603"/>
            <a:ext cx="8010525" cy="5588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5D88C2-FF31-4DF2-34AA-8222E6BD8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925"/>
          <a:stretch/>
        </p:blipFill>
        <p:spPr>
          <a:xfrm>
            <a:off x="476250" y="634603"/>
            <a:ext cx="1092214" cy="5588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EC030-9AB1-9AB1-2DA5-4E9C569EA7DF}"/>
              </a:ext>
            </a:extLst>
          </p:cNvPr>
          <p:cNvSpPr txBox="1"/>
          <p:nvPr/>
        </p:nvSpPr>
        <p:spPr>
          <a:xfrm>
            <a:off x="2822739" y="516557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&gt;&gt;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Not</a:t>
            </a:r>
            <a:r>
              <a:rPr kumimoji="1" lang="ko-KR" altLang="en-US" dirty="0"/>
              <a:t>이라는 선택자가 </a:t>
            </a:r>
            <a:r>
              <a:rPr kumimoji="1" lang="ko-KR" altLang="en-US" dirty="0" err="1"/>
              <a:t>선택되는거라서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80153-5F2C-91FD-3921-2AA0163CDE62}"/>
              </a:ext>
            </a:extLst>
          </p:cNvPr>
          <p:cNvSpPr txBox="1"/>
          <p:nvPr/>
        </p:nvSpPr>
        <p:spPr>
          <a:xfrm>
            <a:off x="2771480" y="2922989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017C7-E698-0225-CA7E-7352C5F86139}"/>
              </a:ext>
            </a:extLst>
          </p:cNvPr>
          <p:cNvSpPr txBox="1"/>
          <p:nvPr/>
        </p:nvSpPr>
        <p:spPr>
          <a:xfrm>
            <a:off x="2498103" y="200150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10+1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03771-567D-5FA9-7FE1-AA2A10F4C02E}"/>
              </a:ext>
            </a:extLst>
          </p:cNvPr>
          <p:cNvSpPr txBox="1"/>
          <p:nvPr/>
        </p:nvSpPr>
        <p:spPr>
          <a:xfrm>
            <a:off x="2771480" y="1181377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10+(1+10)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F84FB-320D-3D60-18F5-3F79E10DCD28}"/>
              </a:ext>
            </a:extLst>
          </p:cNvPr>
          <p:cNvSpPr txBox="1"/>
          <p:nvPr/>
        </p:nvSpPr>
        <p:spPr>
          <a:xfrm>
            <a:off x="2771480" y="200989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10+(1+10)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5FAD65-26CD-FA02-1EFC-9C4A67D9AF9E}"/>
              </a:ext>
            </a:extLst>
          </p:cNvPr>
          <p:cNvSpPr txBox="1"/>
          <p:nvPr/>
        </p:nvSpPr>
        <p:spPr>
          <a:xfrm>
            <a:off x="2564090" y="3752548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r>
              <a:rPr kumimoji="1" lang="en-US" altLang="ko-KR" dirty="0"/>
              <a:t>_(1+10)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B6F29-9FAC-ADCB-941E-ED782B8D4965}"/>
              </a:ext>
            </a:extLst>
          </p:cNvPr>
          <p:cNvSpPr txBox="1"/>
          <p:nvPr/>
        </p:nvSpPr>
        <p:spPr>
          <a:xfrm>
            <a:off x="2271677" y="44871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4A342-CD9B-79EC-8DC5-AC869D9A8C2C}"/>
              </a:ext>
            </a:extLst>
          </p:cNvPr>
          <p:cNvSpPr txBox="1"/>
          <p:nvPr/>
        </p:nvSpPr>
        <p:spPr>
          <a:xfrm>
            <a:off x="2384799" y="516589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67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속성</a:t>
            </a:r>
          </a:p>
        </p:txBody>
      </p:sp>
    </p:spTree>
    <p:extLst>
      <p:ext uri="{BB962C8B-B14F-4D97-AF65-F5344CB8AC3E}">
        <p14:creationId xmlns:p14="http://schemas.microsoft.com/office/powerpoint/2010/main" val="3665915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F83C3-31B6-EE6D-AB37-11C9554C1BF1}"/>
              </a:ext>
            </a:extLst>
          </p:cNvPr>
          <p:cNvSpPr txBox="1"/>
          <p:nvPr/>
        </p:nvSpPr>
        <p:spPr>
          <a:xfrm>
            <a:off x="0" y="7482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목적이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뭐죠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4450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조지훈 루돌프 사슴코는 이뻐~~ : 네이버 블로그">
            <a:extLst>
              <a:ext uri="{FF2B5EF4-FFF2-40B4-BE49-F238E27FC236}">
                <a16:creationId xmlns:a16="http://schemas.microsoft.com/office/drawing/2014/main" id="{7F406CB1-7385-E5D5-C58A-809E9EEB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57" y="1202531"/>
            <a:ext cx="8302086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05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0A348D-5A82-7716-1E04-AD3C6C366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47"/>
          <a:stretch/>
        </p:blipFill>
        <p:spPr>
          <a:xfrm>
            <a:off x="384246" y="301840"/>
            <a:ext cx="7465547" cy="582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513C6-8EC2-73E4-8D37-7AFE154F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5" name="Picture 2" descr="리더십, 관찰과 피드백으로 시작하라">
            <a:extLst>
              <a:ext uri="{FF2B5EF4-FFF2-40B4-BE49-F238E27FC236}">
                <a16:creationId xmlns:a16="http://schemas.microsoft.com/office/drawing/2014/main" id="{CC3C6D5A-7B3A-FEEB-1AE7-FD9591552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8975325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30EBF2-64C4-0E4C-89E3-43B94479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04" y="285750"/>
            <a:ext cx="332619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FC7B1A-43B1-100A-D05E-08438A1E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3326191" cy="628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F3A27E-1E0A-CD72-DEDF-41A158FAB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4" t="26567" b="18651"/>
          <a:stretch/>
        </p:blipFill>
        <p:spPr>
          <a:xfrm>
            <a:off x="5149049" y="1944210"/>
            <a:ext cx="5036351" cy="34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1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BD4662-5B9D-0CEF-C42C-532E08B6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7" y="260863"/>
            <a:ext cx="9660003" cy="63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78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C39768-4606-9674-807D-74A14844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0" y="265112"/>
            <a:ext cx="10019530" cy="6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62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681A9D-8A1A-4E64-B1C2-63DE3730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53" y="286220"/>
            <a:ext cx="9277747" cy="62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04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CACA8C-ABF8-EE70-0780-E3ADD9D2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25" y="294196"/>
            <a:ext cx="9586475" cy="62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11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99AACD-1000-F56E-1A67-BE595A7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7" y="348569"/>
            <a:ext cx="10339363" cy="616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25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6DD878-5E84-98B6-592D-CABC7652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07" y="415106"/>
            <a:ext cx="9220093" cy="60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970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F9A12A-9654-9CEB-C56E-CC1976E8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7" y="506764"/>
            <a:ext cx="8409721" cy="58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5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A50716-0F18-E6C4-B7BA-6BE54CA1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9" y="385819"/>
            <a:ext cx="9337181" cy="60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3211</Words>
  <Application>Microsoft Macintosh PowerPoint</Application>
  <PresentationFormat>와이드스크린</PresentationFormat>
  <Paragraphs>596</Paragraphs>
  <Slides>289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289</vt:i4>
      </vt:variant>
    </vt:vector>
  </HeadingPairs>
  <TitlesOfParts>
    <vt:vector size="300" baseType="lpstr">
      <vt:lpstr>Consolas</vt:lpstr>
      <vt:lpstr>맑은 고딕</vt:lpstr>
      <vt:lpstr>강한공군체 Medium</vt:lpstr>
      <vt:lpstr>Mosk Bold 700</vt:lpstr>
      <vt:lpstr>강한공군체 Bold</vt:lpstr>
      <vt:lpstr>Arial</vt:lpstr>
      <vt:lpstr>Lora</vt:lpstr>
      <vt:lpstr>한컴 말랑말랑 Regular</vt:lpstr>
      <vt:lpstr>ROKAF SLAB SERIF MEDIUM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Linus Benedict Torvalds</vt:lpstr>
      <vt:lpstr>VCS(Version Control System)</vt:lpstr>
      <vt:lpstr>Git이 하는 일은!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원격 저장소 생성하기</vt:lpstr>
      <vt:lpstr>PowerPoint 프레젠테이션</vt:lpstr>
      <vt:lpstr>PowerPoint 프레젠테이션</vt:lpstr>
      <vt:lpstr>PowerPoint 프레젠테이션</vt:lpstr>
      <vt:lpstr>PowerPoint 프레젠테이션</vt:lpstr>
      <vt:lpstr>CSS를 적용하는 방식</vt:lpstr>
      <vt:lpstr>인라인(inline) 방식은 불편해요!!</vt:lpstr>
      <vt:lpstr>그래서 탄생! 내장 Style</vt:lpstr>
      <vt:lpstr>그래서 탄생! 링크 방식</vt:lpstr>
      <vt:lpstr>그래서 탄생! @import 방식</vt:lpstr>
      <vt:lpstr>PowerPoint 프레젠테이션</vt:lpstr>
      <vt:lpstr>PowerPoint 프레젠테이션</vt:lpstr>
      <vt:lpstr>PowerPoint 프레젠테이션</vt:lpstr>
      <vt:lpstr>“빨간, 파란, 초록색으로 예쁘게 칠해주세요”</vt:lpstr>
      <vt:lpstr>PowerPoint 프레젠테이션</vt:lpstr>
      <vt:lpstr>“A는 빨간색 B는 파란색 C는 초록색으로 예쁘게 칠해주세요!”</vt:lpstr>
      <vt:lpstr>PowerPoint 프레젠테이션</vt:lpstr>
      <vt:lpstr>CSS를 적용 할 때도 어떤 곳에 적용할 지 정확하게 불러주는 것이 중요합니다~!</vt:lpstr>
      <vt:lpstr>PowerPoint 프레젠테이션</vt:lpstr>
      <vt:lpstr>CSS, 선택자(Selector)</vt:lpstr>
      <vt:lpstr>CSS, 속성(Property)</vt:lpstr>
      <vt:lpstr>CSS, 값(Value)</vt:lpstr>
      <vt:lpstr>PowerPoint 프레젠테이션</vt:lpstr>
      <vt:lpstr>기본 선택자!</vt:lpstr>
      <vt:lpstr>PowerPoint 프레젠테이션</vt:lpstr>
      <vt:lpstr>PowerPoint 프레젠테이션</vt:lpstr>
      <vt:lpstr>PowerPoint 프레젠테이션</vt:lpstr>
      <vt:lpstr>PowerPoint 프레젠테이션</vt:lpstr>
      <vt:lpstr>실습, 기본 선택자 활용</vt:lpstr>
      <vt:lpstr>PowerPoint 프레젠테이션</vt:lpstr>
      <vt:lpstr>복합 선택자!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일치 선택자 활용</vt:lpstr>
      <vt:lpstr>PowerPoint 프레젠테이션</vt:lpstr>
      <vt:lpstr>가상 클래스 선택자!</vt:lpstr>
      <vt:lpstr>PowerPoint 프레젠테이션</vt:lpstr>
      <vt:lpstr>PowerPoint 프레젠테이션</vt:lpstr>
      <vt:lpstr>PowerPoint 프레젠테이션</vt:lpstr>
      <vt:lpstr>Focus가 안되는 요소에 강제로 추가하기!</vt:lpstr>
      <vt:lpstr>실습, 가상 클래스 선택자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가상 클래스 선택자 2</vt:lpstr>
      <vt:lpstr>PowerPoint 프레젠테이션</vt:lpstr>
      <vt:lpstr>가상 요소 선택자!</vt:lpstr>
      <vt:lpstr>PowerPoint 프레젠테이션</vt:lpstr>
      <vt:lpstr>PowerPoint 프레젠테이션</vt:lpstr>
      <vt:lpstr>실습, 가상 요소 선택자 </vt:lpstr>
      <vt:lpstr>가상 요소 선택자!</vt:lpstr>
      <vt:lpstr>PowerPoint 프레젠테이션</vt:lpstr>
      <vt:lpstr>속성 선택자!</vt:lpstr>
      <vt:lpstr>PowerPoint 프레젠테이션</vt:lpstr>
      <vt:lpstr>PowerPoint 프레젠테이션</vt:lpstr>
      <vt:lpstr>실습, 가상 요소 선택자 </vt:lpstr>
      <vt:lpstr>PowerPoint 프레젠테이션</vt:lpstr>
      <vt:lpstr>PowerPoint 프레젠테이션</vt:lpstr>
      <vt:lpstr>스타일 상속!</vt:lpstr>
      <vt:lpstr>PowerPoint 프레젠테이션</vt:lpstr>
      <vt:lpstr>강제 상속!</vt:lpstr>
      <vt:lpstr>PowerPoint 프레젠테이션</vt:lpstr>
      <vt:lpstr>선택자 우선 순위!</vt:lpstr>
      <vt:lpstr>PowerPoint 프레젠테이션</vt:lpstr>
      <vt:lpstr>PowerPoint 프레젠테이션</vt:lpstr>
      <vt:lpstr>선택자, 우선 순위 점수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inline, block</vt:lpstr>
      <vt:lpstr>Inline-block?</vt:lpstr>
      <vt:lpstr>PowerPoint 프레젠테이션</vt:lpstr>
      <vt:lpstr>inline, block, inline-block</vt:lpstr>
      <vt:lpstr>PowerPoint 프레젠테이션</vt:lpstr>
      <vt:lpstr>PowerPoint 프레젠테이션</vt:lpstr>
      <vt:lpstr>inline, block, inline-block</vt:lpstr>
      <vt:lpstr>inline, block, inline-block</vt:lpstr>
      <vt:lpstr>inline padding, 세로는 배경색만?</vt:lpstr>
      <vt:lpstr>block margin, 세로 상쇄!?</vt:lpstr>
      <vt:lpstr>block margin, 세로 상쇄!?</vt:lpstr>
      <vt:lpstr>PowerPoint 프레젠테이션</vt:lpstr>
      <vt:lpstr>PowerPoint 프레젠테이션</vt:lpstr>
      <vt:lpstr>PowerPoint 프레젠테이션</vt:lpstr>
      <vt:lpstr>PowerPoint 프레젠테이션</vt:lpstr>
      <vt:lpstr>Calc()</vt:lpstr>
      <vt:lpstr>line-height</vt:lpstr>
      <vt:lpstr>PowerPoint 프레젠테이션</vt:lpstr>
      <vt:lpstr>PowerPoint 프레젠테이션</vt:lpstr>
      <vt:lpstr>PowerPoint 프레젠테이션</vt:lpstr>
      <vt:lpstr>PowerPoint 프레젠테이션</vt:lpstr>
      <vt:lpstr>실습, 크기 요소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Margin, 단축 속성 정리</vt:lpstr>
      <vt:lpstr>Margin, 개별 속성 정리</vt:lpstr>
      <vt:lpstr>margin은 크게 남기는 쪽으로 기운다?</vt:lpstr>
      <vt:lpstr>실습, margin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Padding, 단축 속성 정리</vt:lpstr>
      <vt:lpstr>Padding, 개별 속성 정리</vt:lpstr>
      <vt:lpstr>inline padding, 세로는 배경색만?</vt:lpstr>
      <vt:lpstr>실습, padding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Border-width, 단축 속성 정리</vt:lpstr>
      <vt:lpstr>PowerPoint 프레젠테이션</vt:lpstr>
      <vt:lpstr>Border-style, 단축 속성 정리</vt:lpstr>
      <vt:lpstr>PowerPoint 프레젠테이션</vt:lpstr>
      <vt:lpstr>Border-color, 단축 속성 정리</vt:lpstr>
      <vt:lpstr>PowerPoint 프레젠테이션</vt:lpstr>
      <vt:lpstr>PowerPoint 프레젠테이션</vt:lpstr>
      <vt:lpstr>PowerPoint 프레젠테이션</vt:lpstr>
      <vt:lpstr>실습, 테두리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크기 비교하기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오버 플로우 사용하기</vt:lpstr>
      <vt:lpstr>PowerPoint 프레젠테이션</vt:lpstr>
      <vt:lpstr>PowerPoint 프레젠테이션</vt:lpstr>
      <vt:lpstr>실습, Display: none</vt:lpstr>
      <vt:lpstr>PowerPoint 프레젠테이션</vt:lpstr>
      <vt:lpstr>PowerPoint 프레젠테이션</vt:lpstr>
      <vt:lpstr>PowerPoint 프레젠테이션</vt:lpstr>
      <vt:lpstr>실습, 투명도 적용하기</vt:lpstr>
      <vt:lpstr>PowerPoint 프레젠테이션</vt:lpstr>
      <vt:lpstr>요소를 숨기는 3가지 방법!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백그라운드 컬러 위에 이미지!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송수빈</cp:lastModifiedBy>
  <cp:revision>188</cp:revision>
  <dcterms:created xsi:type="dcterms:W3CDTF">2022-05-29T13:34:07Z</dcterms:created>
  <dcterms:modified xsi:type="dcterms:W3CDTF">2023-01-30T06:22:25Z</dcterms:modified>
</cp:coreProperties>
</file>